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2"/>
  </p:notesMasterIdLst>
  <p:sldIdLst>
    <p:sldId id="256" r:id="rId2"/>
    <p:sldId id="280" r:id="rId3"/>
    <p:sldId id="257" r:id="rId4"/>
    <p:sldId id="277" r:id="rId5"/>
    <p:sldId id="283" r:id="rId6"/>
    <p:sldId id="304" r:id="rId7"/>
    <p:sldId id="305" r:id="rId8"/>
    <p:sldId id="284" r:id="rId9"/>
    <p:sldId id="288" r:id="rId10"/>
    <p:sldId id="306" r:id="rId11"/>
    <p:sldId id="307" r:id="rId12"/>
    <p:sldId id="309" r:id="rId13"/>
    <p:sldId id="355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0" r:id="rId25"/>
    <p:sldId id="322" r:id="rId26"/>
    <p:sldId id="323" r:id="rId27"/>
    <p:sldId id="325" r:id="rId28"/>
    <p:sldId id="326" r:id="rId29"/>
    <p:sldId id="327" r:id="rId30"/>
    <p:sldId id="357" r:id="rId31"/>
    <p:sldId id="331" r:id="rId32"/>
    <p:sldId id="332" r:id="rId33"/>
    <p:sldId id="328" r:id="rId34"/>
    <p:sldId id="349" r:id="rId35"/>
    <p:sldId id="350" r:id="rId36"/>
    <p:sldId id="356" r:id="rId37"/>
    <p:sldId id="351" r:id="rId38"/>
    <p:sldId id="352" r:id="rId39"/>
    <p:sldId id="354" r:id="rId40"/>
    <p:sldId id="334" r:id="rId41"/>
    <p:sldId id="339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6" r:id="rId50"/>
    <p:sldId id="27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0" autoAdjust="0"/>
    <p:restoredTop sz="73968" autoAdjust="0"/>
  </p:normalViewPr>
  <p:slideViewPr>
    <p:cSldViewPr>
      <p:cViewPr varScale="1">
        <p:scale>
          <a:sx n="55" d="100"/>
          <a:sy n="55" d="100"/>
        </p:scale>
        <p:origin x="16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15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FB39-9463-46B6-BA35-00630277677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F36C3-2F47-4696-A948-C1D9B187B1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Ugnježdena funkcija može pristupati promenljivima definisanim u spoljašnjoj funkciji.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kako bi odvojilo argumente i povratnu vrednost od tela.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tip već poznat, kao što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delegate, može se izostaviti tip njegovih parametara, tip povratka ili oboje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 se pozivati parametri po broju umesto po imenu. Ovaj pristup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pristup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posebno koristan u vrlo kratkim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-ima.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prosleđen kao poslednji argument funkcije se može pojaviti odmah iza zagrada. 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jedini argument funkcije, zagrade se mogu potpuno izostaviti.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-ju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 obeležene kao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ukoliko se ova reč ne navede, prijavljuje se greška. Kompajler takođe detektuje metode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zapravo ne menjaju nijednu metodu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Strukture podržavaju dosta slične osobine kao i klase, uključujući metode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inicijalizator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Glavna razlika između struktura i klasa je da se strukture uvek kopiraju kada se prosleđuju u kodu, dok se klase prenose po referenci.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Unutar do bloka piše se kod koji može baciti grešku pisanjem </a:t>
            </a:r>
            <a:r>
              <a:rPr lang="sr-Latn-RS" dirty="0" err="1" smtClean="0"/>
              <a:t>try</a:t>
            </a:r>
            <a:r>
              <a:rPr lang="sr-Latn-RS" dirty="0" smtClean="0"/>
              <a:t> na njegovom početku.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 Unutar </a:t>
            </a:r>
            <a:r>
              <a:rPr lang="sr-Latn-RS" dirty="0" err="1" smtClean="0"/>
              <a:t>catch</a:t>
            </a:r>
            <a:r>
              <a:rPr lang="sr-Latn-RS" dirty="0" smtClean="0"/>
              <a:t> bloka, grešci se automatski daje ime </a:t>
            </a:r>
            <a:r>
              <a:rPr lang="sr-Latn-RS" dirty="0" err="1" smtClean="0"/>
              <a:t>error</a:t>
            </a:r>
            <a:r>
              <a:rPr lang="sr-Latn-RS" dirty="0" smtClean="0"/>
              <a:t>, osim ako nije nazvana drugačije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Podatak</a:t>
            </a:r>
            <a:r>
              <a:rPr lang="sr-Latn-RS" baseline="0" dirty="0" smtClean="0"/>
              <a:t> koji on </a:t>
            </a:r>
            <a:r>
              <a:rPr lang="sr-Latn-RS" baseline="0" dirty="0" err="1" smtClean="0"/>
              <a:t>mo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vrati</a:t>
            </a:r>
            <a:r>
              <a:rPr lang="en-US" baseline="0" dirty="0" smtClean="0"/>
              <a:t> je  </a:t>
            </a:r>
            <a:r>
              <a:rPr lang="en-US" baseline="0" dirty="0" err="1" smtClean="0"/>
              <a:t>bilo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tipa</a:t>
            </a:r>
            <a:r>
              <a:rPr lang="en-US" baseline="0" dirty="0" smtClean="0"/>
              <a:t> &lt;T&gt; </a:t>
            </a:r>
          </a:p>
          <a:p>
            <a:r>
              <a:rPr lang="en-US" baseline="0" dirty="0" smtClean="0"/>
              <a:t>Decodable-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dekodira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JSON-a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bio prvi UI dizajnerski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on datira iz 1970tih godina.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veliki problem sa MVC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paternom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da je on prilično konfuzan. Koncepti izgledaju dobro, ali često kada ljudi dođu da primene MVC,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naizgled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kružni odnosi ilustrovani gore rezultiraju da model,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kontroler postanu velika, užasna zbrka.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hides all asynchronous networking code, data preparation code for visual presentation, and code listening for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changes. All of these are hidden behind a well-defined API modeled to fit this particular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Organizuje sve datoteke i resurse koji učestvuju u kreiranje aplikacije.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Obezbećuje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i za vaš kod i za vaše korisnički interfejs.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Application section, select Single View Application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navigaciju</a:t>
            </a:r>
            <a:r>
              <a:rPr lang="sr-Latn-RS" dirty="0" smtClean="0"/>
              <a:t>: Omogućava brz pristup različitim delovima vašeg projekta</a:t>
            </a:r>
          </a:p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</a:t>
            </a:r>
            <a:r>
              <a:rPr lang="sr-Latn-RS" b="1" dirty="0" err="1" smtClean="0"/>
              <a:t>editovanje</a:t>
            </a:r>
            <a:r>
              <a:rPr lang="sr-Latn-RS" b="1" dirty="0" smtClean="0"/>
              <a:t>: </a:t>
            </a:r>
            <a:r>
              <a:rPr lang="sr-Latn-RS" dirty="0" smtClean="0"/>
              <a:t>Omogućava</a:t>
            </a:r>
            <a:r>
              <a:rPr lang="sr-Latn-RS" b="1" dirty="0" smtClean="0"/>
              <a:t> </a:t>
            </a:r>
            <a:r>
              <a:rPr lang="sr-Latn-RS" dirty="0" smtClean="0"/>
              <a:t>pregled i uređivanje sadržaja vašeg projekta, </a:t>
            </a:r>
            <a:r>
              <a:rPr lang="sr-Latn-RS" dirty="0" err="1" smtClean="0"/>
              <a:t>uključujući</a:t>
            </a:r>
            <a:r>
              <a:rPr lang="sr-Latn-RS" dirty="0" smtClean="0"/>
              <a:t> kod, datoteke korisničkog interfejsa, spiskove </a:t>
            </a:r>
            <a:r>
              <a:rPr lang="sr-Latn-RS" dirty="0" err="1" smtClean="0"/>
              <a:t>property</a:t>
            </a:r>
            <a:r>
              <a:rPr lang="sr-Latn-RS" dirty="0" smtClean="0"/>
              <a:t>-a, podešavanja projekta i još mnogo toga.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područje: </a:t>
            </a:r>
            <a:r>
              <a:rPr lang="sr-Latn-RS" dirty="0" smtClean="0"/>
              <a:t>Koristi se za kontrolisanje izvršenja koda </a:t>
            </a:r>
            <a:r>
              <a:rPr lang="sr-Latn-RS" dirty="0" err="1" smtClean="0"/>
              <a:t>debagiranjem</a:t>
            </a:r>
            <a:r>
              <a:rPr lang="sr-Latn-RS" dirty="0" smtClean="0"/>
              <a:t> i za prikaz </a:t>
            </a:r>
            <a:r>
              <a:rPr lang="sr-Latn-RS" dirty="0" err="1" smtClean="0"/>
              <a:t>promenljivih,registara</a:t>
            </a:r>
            <a:r>
              <a:rPr lang="sr-Latn-RS" dirty="0" smtClean="0"/>
              <a:t> i statusnih informacija.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  <a:r>
              <a:rPr lang="sr-Latn-RS" dirty="0" smtClean="0"/>
              <a:t>: Omogućava pregled i uređivanje informacija o izabranom objektu u području navigatora ili uređivača ili celog projekta.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Toolbar</a:t>
            </a:r>
            <a:r>
              <a:rPr lang="sr-Latn-RS" b="1" dirty="0" smtClean="0"/>
              <a:t>:</a:t>
            </a:r>
            <a:r>
              <a:rPr lang="sr-Latn-RS" dirty="0" smtClean="0"/>
              <a:t> Koristi se za pravljenje i pokretanje aplikacije, pregled toka pokrenutih aplikacija i konfiguraciju radnog okruženja.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 smtClean="0"/>
              <a:t>Xcode</a:t>
            </a:r>
            <a:r>
              <a:rPr lang="sr-Latn-RS" dirty="0" smtClean="0"/>
              <a:t> odmah </a:t>
            </a:r>
            <a:r>
              <a:rPr lang="sr-Latn-RS" dirty="0" err="1" smtClean="0"/>
              <a:t>prekomponuje</a:t>
            </a:r>
            <a:r>
              <a:rPr lang="sr-Latn-RS" dirty="0" smtClean="0"/>
              <a:t> izmene i ubacuje ih u pokrenutu verziju vaše aplikacije, vidljivu i sa mogućnošću uređivanja u svakom trenutku.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 je početi sa osnovama-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 odličan set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kreiranje UI-a korišćenjem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i reagovanjem sa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komponentama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Kreiranje UI-a je brže, čak brže od korišćenja </a:t>
            </a:r>
            <a:r>
              <a:rPr lang="sr-Latn-R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vizuelnih pregleda koji se pružaju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tutorijalima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brzine kojom možete pregledati svoj rad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Xcode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-u, to može značajno ubrzati količinu vremena provedenog u iteraciji o tome kako se vaš interfejs ponaša. Takođe, UI konfiguracija nije sakriveno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konfiguracionim fajlovima. Sve je zasnovano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prikazima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 smtClean="0"/>
              <a:t>Refaktorisanje</a:t>
            </a:r>
            <a:r>
              <a:rPr lang="sr-Latn-RS" b="1" dirty="0" smtClean="0"/>
              <a:t> UI-a je jednostavniji proces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od sjajnih delova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 je lako uočiti kada vam se kod za prikaz produžava i izvući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podpregleda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refaktorisanje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primer, ako će u imperativnom programiranju naredba dodele z = x + y uticati na z vrednost samo u tom trenutku vremena, u slučaju reaktivnog programiranja z će se automatski menjati  u skladu sa načinom kako su x i y prilagođeni tokom rada aplikacije.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PRIMERI KODOVA !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Jednostavno je tako dizajnirano i sumnjam da bi neko lako imao bolje rešenje. Međutim,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dizajniran dugo vremena sa naglaskom na performanse. I to nisu samo reči.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compiler takes entire program and converts it into object code which is typically stored in a file. The object code is also refereed as binary code and can be directly executed by the machine after linking. Examples of compiled programming languages are C and C++. 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Interpreter directly executes instructions written in a programming or scripting language without previously converting them to an object code or machine code. Examples of interpreted languages are Perl, Python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safety means that the compiler will validate types while compiling, and throw an error if you try to assign the wrong type to a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8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Kupci dobijaju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povećan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nivo pristupačnosti kao što su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notifikacije, nove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mogućnosti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plaćanja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itd. Postavlja se pitanje da li je za firmu bolje da koristi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način kreiranja aplikacija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Preformanse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su se  značajno poboljšale u prethodne 3 godine. Tome je doprinela promena arhitekture koja je postala asinhrona i ne-blokirajuća, što je povećalo broj zahteva u sekundi koji se mogu primiti i obraditi.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prvi koji je počeo korišćenje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SwifNIO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koji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neblokirajući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mrežni aplikativni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servere i klijente.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DEO VEZAN</a:t>
            </a:r>
            <a:r>
              <a:rPr lang="sr-Latn-RS" baseline="0" dirty="0" smtClean="0"/>
              <a:t> ZA APLIKACIJU SA PRIMERIMA </a:t>
            </a:r>
          </a:p>
          <a:p>
            <a:r>
              <a:rPr lang="sr-Latn-RS" baseline="0" dirty="0" smtClean="0"/>
              <a:t>SVE STO JE ALEKSA REKAO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-Kreiranje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projekta,par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komandi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-Nakon kreiranja projekta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izgeneriše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struktura projekta</a:t>
            </a:r>
          </a:p>
          <a:p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zavisnosti i dodavanje dodatnih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biblioteki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Dovoljno da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izbildujemo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projekat i tu je dodata biblioteka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se kreira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app,boot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roots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protokol-definiše tipove koji mogu da se  koriste kao servis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uzmem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treba da ubacim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-Struktura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projekta, dodavanje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rutiranje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---Future –omogućava asinhronu obradu zahteva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Vapor-u,kad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dođe novi zahtev da se ne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zablokira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koji postoji samo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1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kombinuju elemente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 zapravo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koje su stavljene u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bi se mogli baviti razvojem Android mobilnih aplikacija, inženjeri mogu primeniti Java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Svift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će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biti potrebni za razvoj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 smtClean="0"/>
              <a:t>Bolje performanse su prednost za komplikovane mobilne aplikacije koje se bave animacijom i </a:t>
            </a:r>
            <a:r>
              <a:rPr lang="sr-Latn-RS" sz="1200" dirty="0" err="1" smtClean="0"/>
              <a:t>renderovanjem</a:t>
            </a:r>
            <a:r>
              <a:rPr lang="sr-Latn-RS" sz="1200" dirty="0" smtClean="0"/>
              <a:t>.</a:t>
            </a:r>
          </a:p>
          <a:p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 rezultat, kod nije samo lakše pisati,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je i lakše za čitanje i održavanje.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Ipak, tip se ne mora uvek eksplicitno pisati. Dodeljivanje vrednosti kada kreiramo konstantu ili promenljivu dozvoljava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komplajleru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zaključi o njegovom tipu. </a:t>
            </a:r>
            <a:endParaRPr lang="sr-Latn-C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Ako je opciona vrednost </a:t>
            </a:r>
            <a:r>
              <a:rPr lang="sr-Latn-RS" dirty="0" err="1" smtClean="0"/>
              <a:t>nil</a:t>
            </a:r>
            <a:r>
              <a:rPr lang="sr-Latn-RS" dirty="0" smtClean="0"/>
              <a:t>, uslov je </a:t>
            </a:r>
            <a:r>
              <a:rPr lang="sr-Latn-RS" dirty="0" err="1" smtClean="0"/>
              <a:t>false</a:t>
            </a:r>
            <a:r>
              <a:rPr lang="sr-Latn-RS" dirty="0" smtClean="0"/>
              <a:t> i kod u zagradama se preskače. U suprotnom, opciona vrednost se odmotava i dodeljuje promenljivoj posle 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opciona vrednost nedostaje, koristi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 vrednost.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 smtClean="0"/>
              <a:t>Ukoliko je promenljiva </a:t>
            </a:r>
            <a:r>
              <a:rPr lang="sr-Latn-RS" sz="1200" dirty="0" err="1" smtClean="0"/>
              <a:t>nil</a:t>
            </a:r>
            <a:r>
              <a:rPr lang="sr-Latn-RS" sz="1200" dirty="0" smtClean="0"/>
              <a:t>, a pristupi joj se, doći do greške.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828800"/>
          </a:xfrm>
        </p:spPr>
        <p:txBody>
          <a:bodyPr/>
          <a:lstStyle/>
          <a:p>
            <a:r>
              <a:rPr lang="sr-Latn-R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8640"/>
            <a:ext cx="6400800" cy="1752600"/>
          </a:xfrm>
        </p:spPr>
        <p:txBody>
          <a:bodyPr>
            <a:norm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Univerzitet u Nišu 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Elektronski fakultet</a:t>
            </a:r>
            <a:endParaRPr lang="en-US" sz="22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71" y="2519691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SWIFT(</a:t>
            </a:r>
            <a:r>
              <a:rPr lang="sr-Latn-RS" sz="3200" b="1" dirty="0" err="1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</a:t>
            </a:r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algn="ctr"/>
            <a:endParaRPr lang="sr-Latn-RS" sz="2500" b="1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sr-Latn-RS" sz="2400" b="1" dirty="0" smtClean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sr-Latn-RS" sz="2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Profesor:                                                  Studenti: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71" y="4724081"/>
            <a:ext cx="4739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rof. dr Aleksandar Milosavljević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228" y="4689516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Aleksa Simić 972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Selena Simić 974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119" y="5949280"/>
            <a:ext cx="16001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2200" b="1" cap="none" spc="0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Niš,2020. </a:t>
            </a:r>
            <a:endParaRPr lang="en-US" sz="2200" b="1" cap="none" spc="0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8" descr="Unigr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1512168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_1960_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04664"/>
            <a:ext cx="1656184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984" y="26064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Kontrolni tokovi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Koriste se </a:t>
            </a:r>
            <a:r>
              <a:rPr lang="sr-Latn-RS" b="1" dirty="0" err="1"/>
              <a:t>if</a:t>
            </a:r>
            <a:r>
              <a:rPr lang="sr-Latn-RS" dirty="0"/>
              <a:t> i </a:t>
            </a:r>
            <a:r>
              <a:rPr lang="sr-Latn-RS" b="1" dirty="0" err="1"/>
              <a:t>switch</a:t>
            </a:r>
            <a:r>
              <a:rPr lang="sr-Latn-RS" dirty="0"/>
              <a:t> za kreiranje uslova,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</a:t>
            </a:r>
            <a:r>
              <a:rPr lang="sr-Latn-RS" dirty="0" smtClean="0"/>
              <a:t>, </a:t>
            </a:r>
            <a:r>
              <a:rPr lang="sr-Latn-RS" b="1" dirty="0" err="1" smtClean="0"/>
              <a:t>while</a:t>
            </a:r>
            <a:r>
              <a:rPr lang="sr-Latn-RS" dirty="0" smtClean="0"/>
              <a:t>, </a:t>
            </a:r>
            <a:r>
              <a:rPr lang="sr-Latn-RS" b="1" dirty="0" err="1" smtClean="0"/>
              <a:t>repeat-while</a:t>
            </a:r>
            <a:r>
              <a:rPr lang="sr-Latn-RS" dirty="0" smtClean="0"/>
              <a:t>  i </a:t>
            </a:r>
            <a:r>
              <a:rPr lang="sr-Latn-RS" b="1" dirty="0" err="1" smtClean="0"/>
              <a:t>forEach</a:t>
            </a:r>
            <a:r>
              <a:rPr lang="sr-Latn-RS" dirty="0" smtClean="0"/>
              <a:t> za </a:t>
            </a:r>
            <a:r>
              <a:rPr lang="sr-Latn-RS" dirty="0"/>
              <a:t>kreiranje petlji.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984" y="1948361"/>
            <a:ext cx="9159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b="1" dirty="0" err="1" smtClean="0"/>
              <a:t>if</a:t>
            </a:r>
            <a:r>
              <a:rPr lang="sr-Latn-RS" dirty="0" smtClean="0"/>
              <a:t> iskazu, uslov mora biti tipa </a:t>
            </a:r>
            <a:r>
              <a:rPr lang="sr-Latn-RS" dirty="0" err="1" smtClean="0"/>
              <a:t>boolean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Naredba</a:t>
            </a:r>
            <a:r>
              <a:rPr lang="sr-Latn-RS" b="1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 </a:t>
            </a:r>
            <a:r>
              <a:rPr lang="sr-Latn-RS" dirty="0" smtClean="0"/>
              <a:t>se koristi za iteraciju kroz  nizove i </a:t>
            </a:r>
            <a:r>
              <a:rPr lang="sr-Latn-RS" dirty="0" err="1" smtClean="0"/>
              <a:t>dictionary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Operator </a:t>
            </a:r>
            <a:r>
              <a:rPr lang="sr-Latn-RS" b="1" dirty="0" smtClean="0"/>
              <a:t>(a…b) </a:t>
            </a:r>
            <a:r>
              <a:rPr lang="sr-Latn-RS" dirty="0" smtClean="0"/>
              <a:t> definiše opseg vrednosti između a i b, uključujući a i b.</a:t>
            </a:r>
            <a:endParaRPr lang="sr-Latn-R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9"/>
            <a:ext cx="6624868" cy="182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" y="4797798"/>
            <a:ext cx="6599918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1179" y="2616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Opcione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163" y="69735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Opciona </a:t>
            </a:r>
            <a:r>
              <a:rPr lang="sr-Latn-RS" dirty="0"/>
              <a:t>vrednost ili sadrži </a:t>
            </a:r>
            <a:r>
              <a:rPr lang="sr-Latn-RS" b="1" dirty="0"/>
              <a:t>vrednosti</a:t>
            </a:r>
            <a:r>
              <a:rPr lang="sr-Latn-RS" dirty="0"/>
              <a:t> ili </a:t>
            </a:r>
            <a:r>
              <a:rPr lang="sr-Latn-RS" b="1" dirty="0" err="1"/>
              <a:t>nil</a:t>
            </a:r>
            <a:r>
              <a:rPr lang="sr-Latn-RS" dirty="0"/>
              <a:t> kako bi ukazala da vrednost nedostaje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Pisanjem </a:t>
            </a:r>
            <a:r>
              <a:rPr lang="sr-Latn-RS" dirty="0" smtClean="0"/>
              <a:t>operatora </a:t>
            </a:r>
            <a:r>
              <a:rPr lang="sr-Latn-RS" b="1" dirty="0" smtClean="0"/>
              <a:t>?</a:t>
            </a:r>
            <a:r>
              <a:rPr lang="sr-Latn-RS" dirty="0"/>
              <a:t> nakon tipa vrednosti obeležava se da je vrednost opciona.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2838"/>
          <a:stretch/>
        </p:blipFill>
        <p:spPr>
          <a:xfrm>
            <a:off x="2202347" y="1982963"/>
            <a:ext cx="4657961" cy="1449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1907" y="37293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Još jedan način za korišćenje opcionih vrednosti je obezbeđivanje </a:t>
            </a:r>
            <a:r>
              <a:rPr lang="sr-Latn-RS" dirty="0" err="1"/>
              <a:t>default</a:t>
            </a:r>
            <a:r>
              <a:rPr lang="sr-Latn-RS" dirty="0"/>
              <a:t>-ne vrednosti korišćenjem ?? operatora. 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23016" y="4540847"/>
            <a:ext cx="5616624" cy="1105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907" y="5832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Operator </a:t>
            </a:r>
            <a:r>
              <a:rPr lang="sr-Latn-RS" b="1" dirty="0"/>
              <a:t>!</a:t>
            </a:r>
            <a:r>
              <a:rPr lang="sr-Latn-RS" dirty="0"/>
              <a:t> napisan nakon tipa vrednosti definiše da promenljiva mora da ima dodeljenu vrednost.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5" y="6234630"/>
            <a:ext cx="2844946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9876"/>
            <a:ext cx="9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se deklarišu navođenjem </a:t>
            </a:r>
            <a:r>
              <a:rPr lang="sr-Latn-RS" b="1" dirty="0" err="1" smtClean="0"/>
              <a:t>func</a:t>
            </a:r>
            <a:r>
              <a:rPr lang="sr-Latn-RS" dirty="0" smtClean="0"/>
              <a:t>.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Koristi </a:t>
            </a:r>
            <a:r>
              <a:rPr lang="sr-Latn-RS" dirty="0"/>
              <a:t>se -&gt; kako bi se razdvojili imena parametara i tipovi od povratne vrednosti funkcije.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4481" y="286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9" y="1733206"/>
            <a:ext cx="712506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166" y="18864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351" y="908720"/>
            <a:ext cx="42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mogu biti ugnježdene. </a:t>
            </a: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804" b="6062"/>
          <a:stretch/>
        </p:blipFill>
        <p:spPr>
          <a:xfrm>
            <a:off x="3039154" y="1278052"/>
            <a:ext cx="3000375" cy="197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28" y="3492753"/>
            <a:ext cx="49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Povratna vrednost f-je može biti takođe f-ja</a:t>
            </a:r>
            <a:endParaRPr lang="sr-Latn-R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051744"/>
            <a:ext cx="4362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33" y="298467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65008" y="757773"/>
            <a:ext cx="9269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B</a:t>
            </a:r>
            <a:r>
              <a:rPr lang="sr-Latn-RS" dirty="0" smtClean="0"/>
              <a:t>lokovi </a:t>
            </a:r>
            <a:r>
              <a:rPr lang="sr-Latn-RS" dirty="0"/>
              <a:t>koda koji se mogu naknadno </a:t>
            </a:r>
            <a:r>
              <a:rPr lang="sr-Latn-RS" dirty="0" smtClean="0"/>
              <a:t>pozivati.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Closure</a:t>
            </a:r>
            <a:r>
              <a:rPr lang="sr-Latn-RS" dirty="0" smtClean="0"/>
              <a:t> je blok koda koji možemo dodeliti promenljivoj.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Kod unutar </a:t>
            </a:r>
            <a:r>
              <a:rPr lang="sr-Latn-RS" dirty="0" err="1"/>
              <a:t>closure</a:t>
            </a:r>
            <a:r>
              <a:rPr lang="sr-Latn-RS" dirty="0"/>
              <a:t>-a ima pristup promenljivama i funkcijama koje su bile dostupne u </a:t>
            </a:r>
            <a:r>
              <a:rPr lang="sr-Latn-RS" dirty="0" err="1"/>
              <a:t>scope</a:t>
            </a:r>
            <a:r>
              <a:rPr lang="sr-Latn-RS" dirty="0"/>
              <a:t>-u gde je </a:t>
            </a:r>
            <a:r>
              <a:rPr lang="sr-Latn-RS" dirty="0" err="1"/>
              <a:t>closure</a:t>
            </a:r>
            <a:r>
              <a:rPr lang="sr-Latn-RS" dirty="0"/>
              <a:t> kreiran, iako je </a:t>
            </a:r>
            <a:r>
              <a:rPr lang="sr-Latn-RS" dirty="0" err="1"/>
              <a:t>closure</a:t>
            </a:r>
            <a:r>
              <a:rPr lang="sr-Latn-RS" dirty="0"/>
              <a:t> u drugom </a:t>
            </a:r>
            <a:r>
              <a:rPr lang="sr-Latn-RS" dirty="0" err="1"/>
              <a:t>scope</a:t>
            </a:r>
            <a:r>
              <a:rPr lang="sr-Latn-RS" dirty="0"/>
              <a:t>-u kada se izvršava.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Može se napisati i bez imena, unutar </a:t>
            </a:r>
            <a:r>
              <a:rPr lang="sr-Latn-RS" sz="2000" b="1" dirty="0" smtClean="0"/>
              <a:t>{}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30" y="2951755"/>
            <a:ext cx="5544616" cy="14683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03475" y="4310910"/>
            <a:ext cx="5400600" cy="129614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77" y="5607054"/>
            <a:ext cx="4565840" cy="1163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5008" y="18838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Closures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5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r="4102" b="2453"/>
          <a:stretch/>
        </p:blipFill>
        <p:spPr>
          <a:xfrm>
            <a:off x="-40720" y="1499933"/>
            <a:ext cx="4320480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449796" y="106260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Kreiranje klase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279760" y="1020525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Nasleđivanje klase</a:t>
            </a:r>
            <a:endParaRPr lang="sr-Latn-R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847" y="1506395"/>
            <a:ext cx="4810125" cy="445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24" y="114095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Objekti i klase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Enumeracije</a:t>
            </a:r>
            <a:endParaRPr lang="sr-Latn-R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" y="29334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Strukture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708" y="332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Enumeracije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strukture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4" y="1034066"/>
            <a:ext cx="4115011" cy="151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3208954"/>
            <a:ext cx="4813223" cy="355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2686689"/>
            <a:ext cx="6451932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37" y="90872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Protokol deklarišu programski interfejs koji klase, strukture, </a:t>
            </a:r>
            <a:r>
              <a:rPr lang="sr-Latn-RS" dirty="0" err="1" smtClean="0"/>
              <a:t>enumeracije</a:t>
            </a:r>
            <a:r>
              <a:rPr lang="sr-Latn-RS" dirty="0" smtClean="0"/>
              <a:t> mogu naslediti.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Sadrže </a:t>
            </a:r>
            <a:r>
              <a:rPr lang="sr-Latn-RS" dirty="0" err="1" smtClean="0"/>
              <a:t>property</a:t>
            </a:r>
            <a:r>
              <a:rPr lang="sr-Latn-RS" dirty="0" smtClean="0"/>
              <a:t>-je, metode i druge zahteve koji </a:t>
            </a:r>
            <a:r>
              <a:rPr lang="sr-Latn-RS" dirty="0"/>
              <a:t>o</a:t>
            </a:r>
            <a:r>
              <a:rPr lang="sr-Latn-RS" dirty="0" smtClean="0"/>
              <a:t>dgovaraju određenom zadatku ili delu funkcionalnosti.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82" y="2109049"/>
            <a:ext cx="6020855" cy="46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96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Korišćenjem ključne reči </a:t>
            </a:r>
            <a:r>
              <a:rPr lang="sr-Latn-RS" b="1" dirty="0" err="1"/>
              <a:t>extension</a:t>
            </a:r>
            <a:r>
              <a:rPr lang="sr-Latn-RS" dirty="0"/>
              <a:t> dodaje se funkcionalnost postojećem tipu, kao što su nove metode ili izračunati </a:t>
            </a:r>
            <a:r>
              <a:rPr lang="sr-Latn-RS" dirty="0" err="1"/>
              <a:t>property</a:t>
            </a:r>
            <a:r>
              <a:rPr lang="sr-Latn-RS" dirty="0"/>
              <a:t>-i.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Takođe</a:t>
            </a:r>
            <a:r>
              <a:rPr lang="sr-Latn-RS" dirty="0"/>
              <a:t>, ekstenzije se mogu koristiti za dodavanje saglasnosti tipu koji je deklarisan bilo gde na drugom mestu, ili čak tipu koji se importuje iz biblioteke ili </a:t>
            </a:r>
            <a:r>
              <a:rPr lang="sr-Latn-RS" dirty="0" err="1"/>
              <a:t>framework</a:t>
            </a:r>
            <a:r>
              <a:rPr lang="sr-Latn-RS" dirty="0"/>
              <a:t>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/>
          <a:stretch/>
        </p:blipFill>
        <p:spPr>
          <a:xfrm>
            <a:off x="282643" y="2636912"/>
            <a:ext cx="5124135" cy="404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9" y="4218607"/>
            <a:ext cx="3414365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598" y="802964"/>
            <a:ext cx="877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Greške se predstavljaju </a:t>
            </a:r>
            <a:r>
              <a:rPr lang="sr-Latn-RS" dirty="0" smtClean="0"/>
              <a:t>korišćenjem bilo </a:t>
            </a:r>
            <a:r>
              <a:rPr lang="sr-Latn-RS" dirty="0"/>
              <a:t>kog tipa koji prihvata </a:t>
            </a:r>
            <a:r>
              <a:rPr lang="sr-Latn-RS" dirty="0" err="1"/>
              <a:t>Error</a:t>
            </a:r>
            <a:r>
              <a:rPr lang="sr-Latn-RS" dirty="0"/>
              <a:t> </a:t>
            </a:r>
            <a:r>
              <a:rPr lang="sr-Latn-RS" dirty="0" err="1"/>
              <a:t>protocol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Koristi se </a:t>
            </a:r>
            <a:r>
              <a:rPr lang="sr-Latn-RS" b="1" dirty="0" err="1"/>
              <a:t>throw</a:t>
            </a:r>
            <a:r>
              <a:rPr lang="sr-Latn-RS" dirty="0"/>
              <a:t> </a:t>
            </a:r>
            <a:r>
              <a:rPr lang="sr-Latn-RS" dirty="0" smtClean="0"/>
              <a:t>za bacanje </a:t>
            </a:r>
            <a:r>
              <a:rPr lang="sr-Latn-RS" dirty="0"/>
              <a:t>grešaka i </a:t>
            </a:r>
            <a:r>
              <a:rPr lang="sr-Latn-RS" b="1" dirty="0" err="1"/>
              <a:t>throws</a:t>
            </a:r>
            <a:r>
              <a:rPr lang="sr-Latn-RS" b="1" dirty="0"/>
              <a:t> </a:t>
            </a:r>
            <a:r>
              <a:rPr lang="sr-Latn-RS" dirty="0"/>
              <a:t>za obeležavanje </a:t>
            </a:r>
            <a:r>
              <a:rPr lang="sr-Latn-RS" dirty="0" err="1"/>
              <a:t>fukcije</a:t>
            </a:r>
            <a:r>
              <a:rPr lang="sr-Latn-RS" dirty="0"/>
              <a:t> koja može </a:t>
            </a:r>
            <a:r>
              <a:rPr lang="sr-Latn-RS" dirty="0" smtClean="0"/>
              <a:t>bacati </a:t>
            </a:r>
            <a:r>
              <a:rPr lang="sr-Latn-RS" dirty="0"/>
              <a:t>grešku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Postoji </a:t>
            </a:r>
            <a:r>
              <a:rPr lang="sr-Latn-RS" dirty="0"/>
              <a:t>nekoliko načina za </a:t>
            </a:r>
            <a:r>
              <a:rPr lang="sr-Latn-RS" dirty="0" err="1"/>
              <a:t>hendlovanje</a:t>
            </a:r>
            <a:r>
              <a:rPr lang="sr-Latn-RS" dirty="0"/>
              <a:t> grešaka. Jedan od načina je da se koristi do-</a:t>
            </a:r>
            <a:r>
              <a:rPr lang="sr-Latn-RS" dirty="0" err="1"/>
              <a:t>catch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1322477"/>
            <a:ext cx="2736304" cy="146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86911" y="3304440"/>
            <a:ext cx="5760720" cy="13119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80345" y="5094832"/>
            <a:ext cx="554355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928" y="13676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brada grešaka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9144000" cy="67413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sr-Latn-R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Sadržaj: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Hybrid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.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Native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programski jezik</a:t>
            </a:r>
            <a:endParaRPr lang="sr-Latn-R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Implementacija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HealthyWorld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Arhitektura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MVVM dizajnerski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patern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Xcode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razvojno okruženje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SwiftUI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Combine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Combine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(komponente i operatori)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Vapor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-server side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052736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Navođenjem imena </a:t>
            </a:r>
            <a:r>
              <a:rPr lang="sr-Latn-RS" dirty="0" smtClean="0"/>
              <a:t>u</a:t>
            </a:r>
            <a:r>
              <a:rPr lang="en-US" dirty="0" err="1" smtClean="0"/>
              <a:t>nutar</a:t>
            </a:r>
            <a:r>
              <a:rPr lang="en-US" dirty="0" smtClean="0"/>
              <a:t> </a:t>
            </a:r>
            <a:r>
              <a:rPr lang="sr-Latn-RS" b="1" dirty="0" smtClean="0"/>
              <a:t> </a:t>
            </a:r>
            <a:r>
              <a:rPr lang="en-US" b="1" dirty="0" smtClean="0"/>
              <a:t>&lt;&gt;</a:t>
            </a:r>
            <a:r>
              <a:rPr lang="sr-Latn-RS" b="1" dirty="0" smtClean="0"/>
              <a:t> </a:t>
            </a:r>
            <a:r>
              <a:rPr lang="sr-Latn-RS" dirty="0"/>
              <a:t>kreira se generička funkcija ili tip.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22123"/>
            <a:ext cx="922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Mogu se kreirati i generičke forme funkcija i metoda, kao i klasa, </a:t>
            </a:r>
            <a:r>
              <a:rPr lang="sr-Latn-RS" dirty="0" err="1"/>
              <a:t>enumeracija</a:t>
            </a:r>
            <a:r>
              <a:rPr lang="sr-Latn-RS" dirty="0"/>
              <a:t> i struktura.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461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Generičke promenljive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166320" cy="46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Implementacija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HealthyWorld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385" y="1196752"/>
            <a:ext cx="914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Cilj projekta bio je implementacija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iOS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koja sadrži market za organsku hranu, planer ishrane kao i forum novosti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programskog jezika.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Aplikacija je kreirana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Xcode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razvojnom okruženju.</a:t>
            </a:r>
          </a:p>
          <a:p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" y="3000763"/>
            <a:ext cx="1738573" cy="360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441275" y="2954950"/>
            <a:ext cx="1747626" cy="363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2954950"/>
            <a:ext cx="1727180" cy="364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932232"/>
            <a:ext cx="1696230" cy="35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Arhitektura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519" y="980728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Arhitektura 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sastoji se od: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Klijentskog dela aplikacije napisanog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 korišćenjem MVVM dizajnerskog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paterna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. 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Serverskog dela aplikacije napisanog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Vapor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-a.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MongoDB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baze podataka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0" y="3645024"/>
            <a:ext cx="8117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b="1" dirty="0"/>
              <a:t>Model-</a:t>
            </a:r>
            <a:r>
              <a:rPr lang="sr-Latn-RS" sz="2000" b="1" dirty="0" err="1"/>
              <a:t>View</a:t>
            </a:r>
            <a:r>
              <a:rPr lang="sr-Latn-RS" sz="2000" b="1" dirty="0"/>
              <a:t>-</a:t>
            </a:r>
            <a:r>
              <a:rPr lang="sr-Latn-RS" sz="2000" b="1" dirty="0" err="1"/>
              <a:t>ViewModel</a:t>
            </a:r>
            <a:r>
              <a:rPr lang="sr-Latn-RS" b="1" dirty="0"/>
              <a:t> (MVVM) </a:t>
            </a:r>
            <a:r>
              <a:rPr lang="sr-Latn-RS" dirty="0"/>
              <a:t>je UI dizajnerski </a:t>
            </a:r>
            <a:r>
              <a:rPr lang="sr-Latn-RS" dirty="0" err="1"/>
              <a:t>patern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Pripada velikoj porodici </a:t>
            </a:r>
            <a:r>
              <a:rPr lang="sr-Latn-RS" dirty="0" err="1"/>
              <a:t>paterna</a:t>
            </a:r>
            <a:r>
              <a:rPr lang="sr-Latn-RS" dirty="0"/>
              <a:t> poznatoj kao MV* koja uključuje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Controller</a:t>
            </a:r>
            <a:r>
              <a:rPr lang="sr-Latn-RS" dirty="0"/>
              <a:t>(MVC),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Presenter</a:t>
            </a:r>
            <a:r>
              <a:rPr lang="sr-Latn-RS" dirty="0"/>
              <a:t>( MVP) i mnoge druge. </a:t>
            </a:r>
            <a:endParaRPr lang="sr-Latn-R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Svaki </a:t>
            </a:r>
            <a:r>
              <a:rPr lang="sr-Latn-RS" dirty="0"/>
              <a:t>od ovih </a:t>
            </a:r>
            <a:r>
              <a:rPr lang="sr-Latn-RS" dirty="0" err="1"/>
              <a:t>paterna</a:t>
            </a:r>
            <a:r>
              <a:rPr lang="sr-Latn-RS" dirty="0"/>
              <a:t> bavi se odvajanjem UI logike od biznis logike kako bi se aplikacija </a:t>
            </a:r>
            <a:r>
              <a:rPr lang="sr-Latn-RS" dirty="0" err="1"/>
              <a:t>lakse</a:t>
            </a:r>
            <a:r>
              <a:rPr lang="sr-Latn-RS" dirty="0"/>
              <a:t> odvijala i testirala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7" y="2615989"/>
            <a:ext cx="1080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/>
              <a:t>MVC</a:t>
            </a:r>
          </a:p>
          <a:p>
            <a:endParaRPr lang="sr-Latn-R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71681" y="4345266"/>
            <a:ext cx="5328632" cy="2397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53" y="2916071"/>
            <a:ext cx="89644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 Ovaj </a:t>
            </a:r>
            <a:r>
              <a:rPr lang="sr-Latn-RS" dirty="0" err="1"/>
              <a:t>patern</a:t>
            </a:r>
            <a:r>
              <a:rPr lang="sr-Latn-RS" dirty="0"/>
              <a:t> odvaja UI </a:t>
            </a:r>
            <a:r>
              <a:rPr lang="sr-Latn-RS" dirty="0" smtClean="0"/>
              <a:t>u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Model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predstavlja </a:t>
            </a:r>
            <a:r>
              <a:rPr lang="sr-Latn-RS" dirty="0"/>
              <a:t>stanje aplikacije, </a:t>
            </a:r>
            <a:endParaRPr lang="sr-Latn-RS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View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se </a:t>
            </a:r>
            <a:r>
              <a:rPr lang="sr-Latn-RS" dirty="0"/>
              <a:t>sastoji od UI kontrola </a:t>
            </a:r>
            <a:r>
              <a:rPr lang="sr-Latn-RS" dirty="0" smtClean="0"/>
              <a:t>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Controler</a:t>
            </a:r>
            <a:r>
              <a:rPr lang="sr-Latn-RS" b="1" dirty="0" smtClean="0"/>
              <a:t> </a:t>
            </a:r>
            <a:r>
              <a:rPr lang="sr-Latn-RS" dirty="0"/>
              <a:t>koji upravlja interakcijama korisnika i ažurira model u skladu sa tim</a:t>
            </a:r>
            <a:r>
              <a:rPr lang="sr-Latn-RS" dirty="0" smtClean="0"/>
              <a:t>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69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156724" cy="108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2127633"/>
            <a:ext cx="8352928" cy="348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Osnova ovog </a:t>
            </a:r>
            <a:r>
              <a:rPr lang="sr-Latn-RS" dirty="0" err="1"/>
              <a:t>paterna</a:t>
            </a:r>
            <a:r>
              <a:rPr lang="sr-Latn-RS" dirty="0"/>
              <a:t> je </a:t>
            </a:r>
            <a:r>
              <a:rPr lang="sr-Latn-RS" b="1" dirty="0" err="1"/>
              <a:t>ViewModel</a:t>
            </a:r>
            <a:r>
              <a:rPr lang="sr-Latn-RS" dirty="0"/>
              <a:t> koji je specijalni tip modela koji prestavlja UI stanje aplikacije.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S</a:t>
            </a:r>
            <a:r>
              <a:rPr lang="sr-Latn-RS" dirty="0" smtClean="0"/>
              <a:t>adrži </a:t>
            </a:r>
            <a:r>
              <a:rPr lang="sr-Latn-RS" dirty="0" err="1"/>
              <a:t>property</a:t>
            </a:r>
            <a:r>
              <a:rPr lang="sr-Latn-RS" dirty="0"/>
              <a:t>-je koji daju informaciju o stanju svake UI kontrole</a:t>
            </a:r>
            <a:r>
              <a:rPr lang="sr-Latn-RS" dirty="0" smtClean="0"/>
              <a:t>.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990725" algn="l"/>
              </a:tabLst>
            </a:pP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Veze između ove tri komponente MVVM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paterna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 su slične kao kod MVC, prateći ova striktna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pravila: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, ali ne i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obrnuto.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Model, ali ne i </a:t>
            </a: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obruto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nema referencu na Model, ili obrnuto</a:t>
            </a:r>
            <a:r>
              <a:rPr lang="sr-Latn-RS" dirty="0" smtClean="0"/>
              <a:t> 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3278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XCode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754" y="1124744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XCode</a:t>
            </a:r>
            <a:r>
              <a:rPr lang="sr-Latn-RS" dirty="0"/>
              <a:t> je integrisano razvojno okruženje (IDE) za </a:t>
            </a:r>
            <a:r>
              <a:rPr lang="sr-Latn-RS" dirty="0" err="1"/>
              <a:t>macOS</a:t>
            </a:r>
            <a:r>
              <a:rPr lang="sr-Latn-RS" dirty="0"/>
              <a:t> koji sadrži paket alata za razvoj softvera koji je </a:t>
            </a:r>
            <a:r>
              <a:rPr lang="sr-Latn-RS" dirty="0" err="1"/>
              <a:t>Apple</a:t>
            </a:r>
            <a:r>
              <a:rPr lang="sr-Latn-RS" dirty="0"/>
              <a:t> razvio za </a:t>
            </a:r>
            <a:r>
              <a:rPr lang="sr-Latn-RS" dirty="0" smtClean="0"/>
              <a:t>razvoj za </a:t>
            </a:r>
            <a:r>
              <a:rPr lang="sr-Latn-RS" dirty="0" err="1"/>
              <a:t>macOS</a:t>
            </a:r>
            <a:r>
              <a:rPr lang="sr-Latn-RS" dirty="0"/>
              <a:t>, </a:t>
            </a:r>
            <a:r>
              <a:rPr lang="sr-Latn-RS" dirty="0" err="1"/>
              <a:t>iOS</a:t>
            </a:r>
            <a:r>
              <a:rPr lang="sr-Latn-RS" dirty="0"/>
              <a:t>, </a:t>
            </a:r>
            <a:r>
              <a:rPr lang="sr-Latn-RS" dirty="0" err="1"/>
              <a:t>iPadOS</a:t>
            </a:r>
            <a:r>
              <a:rPr lang="sr-Latn-RS" dirty="0"/>
              <a:t>, </a:t>
            </a:r>
            <a:r>
              <a:rPr lang="sr-Latn-RS" dirty="0" err="1"/>
              <a:t>w</a:t>
            </a:r>
            <a:r>
              <a:rPr lang="sr-Latn-RS" dirty="0" err="1" smtClean="0"/>
              <a:t>atchOS</a:t>
            </a:r>
            <a:r>
              <a:rPr lang="sr-Latn-RS" dirty="0" smtClean="0"/>
              <a:t> </a:t>
            </a:r>
            <a:r>
              <a:rPr lang="sr-Latn-RS" dirty="0"/>
              <a:t>i </a:t>
            </a:r>
            <a:r>
              <a:rPr lang="sr-Latn-RS" dirty="0" err="1"/>
              <a:t>tvOS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Podržava programske jezike </a:t>
            </a:r>
            <a:r>
              <a:rPr lang="sr-Latn-RS" dirty="0" err="1"/>
              <a:t>Swift</a:t>
            </a:r>
            <a:r>
              <a:rPr lang="sr-Latn-RS" dirty="0"/>
              <a:t>, C, C++, </a:t>
            </a:r>
            <a:r>
              <a:rPr lang="sr-Latn-RS" dirty="0" err="1"/>
              <a:t>Objective</a:t>
            </a:r>
            <a:r>
              <a:rPr lang="sr-Latn-RS" dirty="0"/>
              <a:t>-C, </a:t>
            </a:r>
            <a:r>
              <a:rPr lang="sr-Latn-RS" dirty="0" err="1"/>
              <a:t>Objective</a:t>
            </a:r>
            <a:r>
              <a:rPr lang="sr-Latn-RS" dirty="0"/>
              <a:t>-C++, Java, </a:t>
            </a:r>
            <a:r>
              <a:rPr lang="sr-Latn-RS" dirty="0" err="1"/>
              <a:t>AppleScript</a:t>
            </a:r>
            <a:r>
              <a:rPr lang="sr-Latn-RS" dirty="0"/>
              <a:t>, </a:t>
            </a:r>
            <a:r>
              <a:rPr lang="sr-Latn-RS" dirty="0" err="1"/>
              <a:t>Python</a:t>
            </a:r>
            <a:r>
              <a:rPr lang="sr-Latn-RS" dirty="0"/>
              <a:t>, </a:t>
            </a:r>
            <a:r>
              <a:rPr lang="sr-Latn-RS" dirty="0" err="1"/>
              <a:t>Ruby</a:t>
            </a:r>
            <a:r>
              <a:rPr lang="sr-Latn-RS" dirty="0"/>
              <a:t>, </a:t>
            </a:r>
            <a:r>
              <a:rPr lang="sr-Latn-RS" dirty="0" err="1"/>
              <a:t>ResEdit</a:t>
            </a:r>
            <a:r>
              <a:rPr lang="sr-Latn-RS" dirty="0"/>
              <a:t> (Rez).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uključuje sve što vam je potrebno za kreiranje aplikacije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/>
              <a:t>omogućava izgradnju, pokretanje i </a:t>
            </a:r>
            <a:r>
              <a:rPr lang="sr-Latn-RS" dirty="0" err="1"/>
              <a:t>debagiranje</a:t>
            </a:r>
            <a:r>
              <a:rPr lang="sr-Latn-RS" dirty="0"/>
              <a:t> vaše aplikacije - </a:t>
            </a:r>
            <a:r>
              <a:rPr lang="sr-Latn-RS" dirty="0" err="1"/>
              <a:t>pružajući</a:t>
            </a:r>
            <a:r>
              <a:rPr lang="sr-Latn-RS" dirty="0"/>
              <a:t> simulatore za </a:t>
            </a:r>
            <a:r>
              <a:rPr lang="sr-Latn-RS" dirty="0" err="1"/>
              <a:t>iOS</a:t>
            </a:r>
            <a:r>
              <a:rPr lang="sr-Latn-RS" dirty="0"/>
              <a:t> uređaje i </a:t>
            </a:r>
            <a:r>
              <a:rPr lang="sr-Latn-RS" dirty="0" err="1"/>
              <a:t>moćan</a:t>
            </a:r>
            <a:r>
              <a:rPr lang="sr-Latn-RS" dirty="0"/>
              <a:t> integrisani program za otklanjanje grešaka.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5104"/>
            <a:ext cx="1827584" cy="1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107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 err="1"/>
              <a:t>workspace</a:t>
            </a:r>
            <a:r>
              <a:rPr lang="sr-Latn-RS" dirty="0"/>
              <a:t> izgleda </a:t>
            </a:r>
            <a:r>
              <a:rPr lang="sr-Latn-RS" dirty="0" smtClean="0"/>
              <a:t>ovako: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smtClean="0"/>
              <a:t>navigaciju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err="1" smtClean="0"/>
              <a:t>editovanje</a:t>
            </a:r>
            <a:endParaRPr lang="sr-Latn-R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Toolbar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40922" y="6021288"/>
            <a:ext cx="91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Kreirana je Single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 smtClean="0"/>
              <a:t>Application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2" y="1484784"/>
            <a:ext cx="6948264" cy="4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je inovativan, izuzetno jednostavan način za izgradnju korisničkih interfejsa na svim </a:t>
            </a:r>
            <a:r>
              <a:rPr lang="sr-Latn-RS" dirty="0" err="1"/>
              <a:t>Apple</a:t>
            </a:r>
            <a:r>
              <a:rPr lang="sr-Latn-RS" dirty="0"/>
              <a:t> platformama snagom </a:t>
            </a:r>
            <a:r>
              <a:rPr lang="sr-Latn-RS" dirty="0" err="1"/>
              <a:t>Swift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Deklarativna sintaksa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koristi deklarativnu sintaksu tako da jednostavno možete navesti šta bi trebalo da radi vaš korisnički interfejs. 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9305"/>
            <a:ext cx="6891316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675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Design</a:t>
            </a:r>
            <a:r>
              <a:rPr lang="sr-Latn-RS" b="1" dirty="0" smtClean="0"/>
              <a:t> alati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11 uključuje intuitivne nove alate za dizajn koji čine građenje interfejsa sa </a:t>
            </a:r>
            <a:r>
              <a:rPr lang="sr-Latn-RS" dirty="0" err="1"/>
              <a:t>SwiftUI</a:t>
            </a:r>
            <a:r>
              <a:rPr lang="sr-Latn-RS" dirty="0"/>
              <a:t> jednostavnim poput prevlačenja i ispuštanja( engl. </a:t>
            </a:r>
            <a:r>
              <a:rPr lang="sr-Latn-RS" dirty="0" err="1"/>
              <a:t>dragging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dropping</a:t>
            </a:r>
            <a:r>
              <a:rPr lang="sr-Latn-RS" dirty="0"/>
              <a:t>).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/>
              <a:t>je odmah vidljiv kao pregled dok kucate, a svaka promena koju unesete u ovaj pregled odmah se pojavljuje u vašem kodu. </a:t>
            </a: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788657" cy="4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776" y="1082449"/>
            <a:ext cx="8604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Prednosti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Lako je početi sa </a:t>
            </a:r>
            <a:r>
              <a:rPr lang="sr-Latn-RS" dirty="0" smtClean="0"/>
              <a:t>osnovama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Kreiranje UI-a je </a:t>
            </a:r>
            <a:r>
              <a:rPr lang="sr-Latn-RS" dirty="0" smtClean="0"/>
              <a:t>brže, brže </a:t>
            </a:r>
            <a:r>
              <a:rPr lang="sr-Latn-RS" dirty="0"/>
              <a:t>od korišćenja </a:t>
            </a:r>
            <a:r>
              <a:rPr lang="sr-Latn-RS" dirty="0" err="1" smtClean="0"/>
              <a:t>Storyboard</a:t>
            </a:r>
            <a:r>
              <a:rPr lang="sr-Latn-RS" dirty="0" smtClean="0"/>
              <a:t>-ova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Refaktorisanje</a:t>
            </a:r>
            <a:r>
              <a:rPr lang="sr-Latn-RS" dirty="0"/>
              <a:t> UI-a je jednostavniji </a:t>
            </a:r>
            <a:r>
              <a:rPr lang="sr-Latn-RS" dirty="0" smtClean="0"/>
              <a:t>proces</a:t>
            </a:r>
            <a:endParaRPr lang="sr-Latn-R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44543"/>
            <a:ext cx="4176464" cy="35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47664" y="188640"/>
            <a:ext cx="597666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Hybrid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vs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Native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apPS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340768"/>
            <a:ext cx="896448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Mobilne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važan</a:t>
            </a:r>
            <a:r>
              <a:rPr lang="en-US" sz="2000" dirty="0"/>
              <a:t> </a:t>
            </a:r>
            <a:r>
              <a:rPr lang="en-US" sz="2000" dirty="0" err="1"/>
              <a:t>korak</a:t>
            </a:r>
            <a:r>
              <a:rPr lang="en-US" sz="2000" dirty="0"/>
              <a:t> u </a:t>
            </a:r>
            <a:r>
              <a:rPr lang="en-US" sz="2000" dirty="0" err="1"/>
              <a:t>poboljšanju</a:t>
            </a:r>
            <a:r>
              <a:rPr lang="en-US" sz="2000" dirty="0"/>
              <a:t> </a:t>
            </a:r>
            <a:r>
              <a:rPr lang="en-US" sz="2000" dirty="0" err="1"/>
              <a:t>poslovanja</a:t>
            </a:r>
            <a:r>
              <a:rPr lang="en-US" sz="2000" dirty="0"/>
              <a:t> </a:t>
            </a:r>
            <a:r>
              <a:rPr lang="en-US" sz="2000" dirty="0" err="1"/>
              <a:t>biznisa</a:t>
            </a:r>
            <a:r>
              <a:rPr lang="en-US" sz="2000" dirty="0"/>
              <a:t> </a:t>
            </a:r>
            <a:r>
              <a:rPr lang="en-US" sz="2000" dirty="0" err="1"/>
              <a:t>svake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. 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postale</a:t>
            </a:r>
            <a:r>
              <a:rPr lang="en-US" sz="2000" dirty="0"/>
              <a:t> </a:t>
            </a:r>
            <a:r>
              <a:rPr lang="en-US" sz="2000" dirty="0" err="1"/>
              <a:t>novi</a:t>
            </a:r>
            <a:r>
              <a:rPr lang="en-US" sz="2000" dirty="0"/>
              <a:t> standard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izgradnju</a:t>
            </a:r>
            <a:r>
              <a:rPr lang="en-US" sz="2000" dirty="0"/>
              <a:t> </a:t>
            </a:r>
            <a:r>
              <a:rPr lang="en-US" sz="2000" dirty="0" err="1"/>
              <a:t>veze</a:t>
            </a:r>
            <a:r>
              <a:rPr lang="en-US" sz="2000" dirty="0"/>
              <a:t> </a:t>
            </a:r>
            <a:r>
              <a:rPr lang="en-US" sz="2000" dirty="0" err="1" smtClean="0"/>
              <a:t>sa</a:t>
            </a:r>
            <a:r>
              <a:rPr lang="sr-Latn-RS" sz="2000" dirty="0" smtClean="0"/>
              <a:t> klijentom</a:t>
            </a:r>
            <a:r>
              <a:rPr lang="en-US" sz="2000" dirty="0" smtClean="0"/>
              <a:t>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Pomažu u zadržavanju direktne interakcije </a:t>
            </a:r>
            <a:r>
              <a:rPr lang="sr-Latn-RS" sz="2000" smtClean="0"/>
              <a:t>sa klijentom.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Na koji način kreirati aplikaciju?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9" y="3501008"/>
            <a:ext cx="6454353" cy="30160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88640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Mane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aplikacije će raditi samo na uređajima koji imaju </a:t>
            </a:r>
            <a:r>
              <a:rPr lang="sr-Latn-RS" dirty="0" err="1"/>
              <a:t>iOS</a:t>
            </a:r>
            <a:r>
              <a:rPr lang="sr-Latn-RS" dirty="0"/>
              <a:t> 13 ili </a:t>
            </a:r>
            <a:r>
              <a:rPr lang="sr-Latn-RS" dirty="0" smtClean="0"/>
              <a:t>više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Komplikovaniji zadaci </a:t>
            </a:r>
            <a:r>
              <a:rPr lang="sr-Latn-RS" dirty="0"/>
              <a:t>i dalje nemaju dobre primere kodova još uvek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Poruke o greškama mogu biti pogrešne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35475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83965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Konkretno, za potrebe funkcionalnog reaktivnog programiranja </a:t>
            </a:r>
            <a:r>
              <a:rPr lang="sr-Latn-RS" dirty="0" smtClean="0"/>
              <a:t>FRP-a</a:t>
            </a:r>
            <a:r>
              <a:rPr lang="sr-Latn-RS" dirty="0"/>
              <a:t>, biblioteka </a:t>
            </a:r>
            <a:r>
              <a:rPr lang="sr-Latn-RS" dirty="0" err="1"/>
              <a:t>RXSwift</a:t>
            </a:r>
            <a:r>
              <a:rPr lang="sr-Latn-RS" dirty="0"/>
              <a:t> je stvorena 2 godine nakon početnog izdanja </a:t>
            </a:r>
            <a:r>
              <a:rPr lang="sr-Latn-RS" dirty="0" err="1" smtClean="0"/>
              <a:t>Swift</a:t>
            </a:r>
            <a:r>
              <a:rPr lang="sr-Latn-RS" dirty="0" smtClean="0"/>
              <a:t>-a.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Šta je </a:t>
            </a:r>
            <a:r>
              <a:rPr lang="sr-Latn-RS" b="1" dirty="0" smtClean="0"/>
              <a:t>funkcionalno reaktivno programiranje(FRP)?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Reaktivno programiranje</a:t>
            </a:r>
            <a:r>
              <a:rPr lang="sr-Latn-RS" dirty="0"/>
              <a:t> je posebna programska paradigma koja automatski menja sve promenljive 'prikačene' promenama u performansama aplikacije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To je poput aktiviranja prekidača a svetlo: prekidač i sijalica su povezane komponente. </a:t>
            </a:r>
            <a:r>
              <a:rPr lang="sr-Latn-RS" dirty="0" smtClean="0"/>
              <a:t>Tada </a:t>
            </a:r>
            <a:r>
              <a:rPr lang="sr-Latn-RS" dirty="0"/>
              <a:t>je sijalica </a:t>
            </a:r>
            <a:r>
              <a:rPr lang="sr-Latn-RS" b="1" dirty="0" err="1"/>
              <a:t>reactive</a:t>
            </a:r>
            <a:r>
              <a:rPr lang="sr-Latn-RS" dirty="0"/>
              <a:t>, a prekidač je </a:t>
            </a:r>
            <a:r>
              <a:rPr lang="sr-Latn-RS" b="1" dirty="0" err="1"/>
              <a:t>observable</a:t>
            </a:r>
            <a:r>
              <a:rPr lang="sr-Latn-RS" dirty="0" err="1"/>
              <a:t>,jer</a:t>
            </a:r>
            <a:r>
              <a:rPr lang="sr-Latn-RS" dirty="0"/>
              <a:t> on samo posmatra promene u stanju </a:t>
            </a:r>
            <a:r>
              <a:rPr lang="sr-Latn-RS" dirty="0" err="1"/>
              <a:t>svetlenja</a:t>
            </a:r>
            <a:r>
              <a:rPr lang="sr-Latn-RS" dirty="0"/>
              <a:t> sijalice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Funkcionalno programiranje </a:t>
            </a:r>
            <a:r>
              <a:rPr lang="sr-Latn-RS" dirty="0" err="1"/>
              <a:t>o</a:t>
            </a:r>
            <a:r>
              <a:rPr lang="sr-Latn-RS" dirty="0" err="1" smtClean="0"/>
              <a:t>mogućava</a:t>
            </a:r>
            <a:r>
              <a:rPr lang="sr-Latn-RS" dirty="0" smtClean="0"/>
              <a:t> </a:t>
            </a:r>
            <a:r>
              <a:rPr lang="sr-Latn-RS" dirty="0"/>
              <a:t>izražavanje logike sistemskog koda matematičkim odnosima (tj. funkcijama) umesto strogog niza akcija(što je odlika imperativnog kodiranja).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7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65" y="332656"/>
            <a:ext cx="9396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Prednosti </a:t>
            </a:r>
            <a:r>
              <a:rPr lang="sr-Latn-RS" b="1" dirty="0" err="1"/>
              <a:t>RXSwift</a:t>
            </a:r>
            <a:r>
              <a:rPr lang="sr-Latn-RS" b="1" dirty="0"/>
              <a:t>-a</a:t>
            </a:r>
            <a:r>
              <a:rPr lang="sr-Latn-RS" dirty="0"/>
              <a:t>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Sposobnost </a:t>
            </a:r>
            <a:r>
              <a:rPr lang="sr-Latn-RS" dirty="0"/>
              <a:t>pisanja koga koji  će se ponovo </a:t>
            </a:r>
            <a:r>
              <a:rPr lang="sr-Latn-RS" dirty="0" smtClean="0"/>
              <a:t>koristiti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Snaga </a:t>
            </a:r>
            <a:r>
              <a:rPr lang="sr-Latn-RS" dirty="0"/>
              <a:t>deklarativnog stila </a:t>
            </a:r>
            <a:r>
              <a:rPr lang="sr-Latn-RS" dirty="0" smtClean="0"/>
              <a:t>kodiranja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konciznost </a:t>
            </a:r>
            <a:r>
              <a:rPr lang="sr-Latn-RS" dirty="0"/>
              <a:t>i čitljivost konstrukcija </a:t>
            </a:r>
            <a:r>
              <a:rPr lang="sr-Latn-RS" dirty="0" smtClean="0"/>
              <a:t>koda;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racionalno </a:t>
            </a:r>
            <a:r>
              <a:rPr lang="sr-Latn-RS" dirty="0"/>
              <a:t>upravljanje resursima </a:t>
            </a:r>
            <a:r>
              <a:rPr lang="sr-Latn-RS" dirty="0" smtClean="0"/>
              <a:t>aplikacija;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savršena </a:t>
            </a:r>
            <a:r>
              <a:rPr lang="sr-Latn-RS" dirty="0"/>
              <a:t>kompatibilnost sa MVVM </a:t>
            </a:r>
            <a:r>
              <a:rPr lang="sr-Latn-RS" dirty="0" smtClean="0"/>
              <a:t>šablonom;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brzi </a:t>
            </a:r>
            <a:r>
              <a:rPr lang="sr-Latn-RS" dirty="0"/>
              <a:t>razvoj i široka podrška;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727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5273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Combine</a:t>
            </a:r>
            <a:r>
              <a:rPr lang="sr-Latn-RS" dirty="0"/>
              <a:t> </a:t>
            </a:r>
            <a:r>
              <a:rPr lang="sr-Latn-RS" dirty="0" smtClean="0"/>
              <a:t>predstavlja </a:t>
            </a:r>
            <a:r>
              <a:rPr lang="sr-Latn-RS" dirty="0" err="1" smtClean="0"/>
              <a:t>Apple</a:t>
            </a:r>
            <a:r>
              <a:rPr lang="sr-Latn-RS" dirty="0" smtClean="0"/>
              <a:t>-ovu verziju </a:t>
            </a:r>
            <a:r>
              <a:rPr lang="sr-Latn-RS" dirty="0" err="1" smtClean="0"/>
              <a:t>RxSwift</a:t>
            </a:r>
            <a:r>
              <a:rPr lang="sr-Latn-RS" dirty="0" smtClean="0"/>
              <a:t>-a, </a:t>
            </a:r>
            <a:r>
              <a:rPr lang="sr-Latn-RS" dirty="0" err="1"/>
              <a:t>framework</a:t>
            </a:r>
            <a:r>
              <a:rPr lang="sr-Latn-RS" dirty="0"/>
              <a:t> koji je prilagođen rukovanju asinhronih događaja kombinujući operatore za obradu događaja.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Combine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pruža </a:t>
            </a:r>
            <a:r>
              <a:rPr lang="sr-Latn-RS" b="1" dirty="0" smtClean="0"/>
              <a:t>deklarativni </a:t>
            </a:r>
            <a:r>
              <a:rPr lang="sr-Latn-RS" b="1" dirty="0" err="1"/>
              <a:t>Swift</a:t>
            </a:r>
            <a:r>
              <a:rPr lang="sr-Latn-RS" b="1" dirty="0"/>
              <a:t> API  </a:t>
            </a:r>
            <a:r>
              <a:rPr lang="sr-Latn-RS" dirty="0"/>
              <a:t>za obradu vrednosti tokom vremena.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sr-Latn-RS" dirty="0" smtClean="0"/>
              <a:t>eklariše </a:t>
            </a:r>
            <a:r>
              <a:rPr lang="sr-Latn-RS" b="1" dirty="0" err="1"/>
              <a:t>publishers</a:t>
            </a:r>
            <a:r>
              <a:rPr lang="sr-Latn-RS" b="1" dirty="0"/>
              <a:t> </a:t>
            </a:r>
            <a:r>
              <a:rPr lang="sr-Latn-RS" dirty="0"/>
              <a:t>da izlažu vrednosti koje se mogu menjati tokom vremena, a</a:t>
            </a:r>
            <a:r>
              <a:rPr lang="sr-Latn-RS" b="1" dirty="0"/>
              <a:t> </a:t>
            </a:r>
            <a:r>
              <a:rPr lang="sr-Latn-RS" b="1" dirty="0" err="1"/>
              <a:t>subscribers</a:t>
            </a:r>
            <a:r>
              <a:rPr lang="sr-Latn-RS" b="1" dirty="0"/>
              <a:t> </a:t>
            </a:r>
            <a:r>
              <a:rPr lang="sr-Latn-RS" dirty="0"/>
              <a:t>dobijaju te vrednosti od </a:t>
            </a:r>
            <a:r>
              <a:rPr lang="sr-Latn-RS" dirty="0" err="1"/>
              <a:t>publisher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Protokol Publisher</a:t>
            </a:r>
            <a:r>
              <a:rPr lang="sr-Latn-RS" dirty="0"/>
              <a:t> deklariše tip koji tokom vremena može isporučiti niz vrednosti. Publisher-i imaju operatore da deluju na vrednosti primljene od uzvodnih (</a:t>
            </a:r>
            <a:r>
              <a:rPr lang="sr-Latn-RS" dirty="0" err="1"/>
              <a:t>upstream</a:t>
            </a:r>
            <a:r>
              <a:rPr lang="sr-Latn-RS" dirty="0"/>
              <a:t>) izdavača i ponovo ih </a:t>
            </a:r>
            <a:r>
              <a:rPr lang="sr-Latn-RS" dirty="0" err="1"/>
              <a:t>publishuju</a:t>
            </a:r>
            <a:r>
              <a:rPr lang="sr-Latn-R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Na kraju lanca </a:t>
            </a:r>
            <a:r>
              <a:rPr lang="sr-Latn-RS" dirty="0" err="1"/>
              <a:t>publisher</a:t>
            </a:r>
            <a:r>
              <a:rPr lang="sr-Latn-RS" dirty="0"/>
              <a:t>-a, </a:t>
            </a:r>
            <a:r>
              <a:rPr lang="sr-Latn-RS" b="1" dirty="0" err="1"/>
              <a:t>Subscriber</a:t>
            </a:r>
            <a:r>
              <a:rPr lang="sr-Latn-RS" b="1" dirty="0"/>
              <a:t> </a:t>
            </a:r>
            <a:r>
              <a:rPr lang="sr-Latn-RS" dirty="0"/>
              <a:t>deluje na elemente dok ih prima. Publisher-i emituju vrednosti samo kada im </a:t>
            </a:r>
            <a:r>
              <a:rPr lang="sr-Latn-RS" dirty="0" err="1"/>
              <a:t>Subscriber</a:t>
            </a:r>
            <a:r>
              <a:rPr lang="sr-Latn-RS" dirty="0"/>
              <a:t>-i izričito zatraže. Na ovaj način se vaš </a:t>
            </a:r>
            <a:r>
              <a:rPr lang="sr-Latn-RS" dirty="0" err="1"/>
              <a:t>subscriber</a:t>
            </a:r>
            <a:r>
              <a:rPr lang="sr-Latn-RS" dirty="0"/>
              <a:t> kod </a:t>
            </a:r>
            <a:r>
              <a:rPr lang="sr-Latn-RS" dirty="0" err="1"/>
              <a:t>kontoriliše</a:t>
            </a:r>
            <a:r>
              <a:rPr lang="sr-Latn-RS" dirty="0"/>
              <a:t> koliko brzo prima događaje od </a:t>
            </a:r>
            <a:r>
              <a:rPr lang="sr-Latn-RS" dirty="0" err="1"/>
              <a:t>publishers</a:t>
            </a:r>
            <a:r>
              <a:rPr lang="sr-Latn-RS" dirty="0"/>
              <a:t>-a sa kojima je povezan.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Mogu se kombinovati izlazi više </a:t>
            </a:r>
            <a:r>
              <a:rPr lang="sr-Latn-RS" dirty="0" err="1"/>
              <a:t>publisher</a:t>
            </a:r>
            <a:r>
              <a:rPr lang="sr-Latn-RS" dirty="0"/>
              <a:t>-a i koordinirati njihova interakcija.</a:t>
            </a:r>
          </a:p>
          <a:p>
            <a:pPr>
              <a:spcBef>
                <a:spcPts val="1200"/>
              </a:spcBef>
            </a:pP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5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ObservableObject</a:t>
            </a:r>
            <a:endParaRPr lang="sr-Latn-RS" sz="2000" b="1" dirty="0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ObservableObject</a:t>
            </a:r>
            <a:r>
              <a:rPr lang="sr-Latn-RS" sz="2000" dirty="0" smtClean="0"/>
              <a:t> je </a:t>
            </a:r>
            <a:r>
              <a:rPr lang="sr-Latn-RS" sz="2000" dirty="0" err="1" smtClean="0"/>
              <a:t>protocol</a:t>
            </a:r>
            <a:r>
              <a:rPr lang="sr-Latn-RS" sz="2000" dirty="0" smtClean="0"/>
              <a:t>  koji predstavlja deo </a:t>
            </a:r>
            <a:r>
              <a:rPr lang="sr-Latn-RS" sz="2000" dirty="0" err="1" smtClean="0"/>
              <a:t>Combine</a:t>
            </a:r>
            <a:r>
              <a:rPr lang="sr-Latn-RS" sz="2000" dirty="0" smtClean="0"/>
              <a:t> </a:t>
            </a:r>
            <a:r>
              <a:rPr lang="sr-Latn-RS" sz="2000" dirty="0" err="1" smtClean="0"/>
              <a:t>framework</a:t>
            </a:r>
            <a:r>
              <a:rPr lang="sr-Latn-RS" sz="2000" dirty="0" smtClean="0"/>
              <a:t>-a. 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Objekat klase koja nasledi </a:t>
            </a:r>
            <a:r>
              <a:rPr lang="sr-Latn-RS" sz="2000" dirty="0" err="1" smtClean="0"/>
              <a:t>ObservableObject</a:t>
            </a:r>
            <a:r>
              <a:rPr lang="sr-Latn-RS" sz="2000" dirty="0" smtClean="0"/>
              <a:t> se može koristi za objavljivanje najave da se njegova vrednost promenila, tako da se korisnički interfejs može ažurirati.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To se može vršiti  korišćenjem </a:t>
            </a:r>
            <a:r>
              <a:rPr lang="en-US" sz="2000" b="1" dirty="0" smtClean="0"/>
              <a:t>@Published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Samo postavljanje </a:t>
            </a:r>
            <a:r>
              <a:rPr lang="en-US" sz="2000" dirty="0"/>
              <a:t>@Published </a:t>
            </a:r>
            <a:r>
              <a:rPr lang="sr-Latn-RS" sz="2000" dirty="0" smtClean="0"/>
              <a:t>pre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 je dovoljno da se ažuriraju svi </a:t>
            </a:r>
            <a:r>
              <a:rPr lang="sr-Latn-RS" sz="2000" dirty="0" err="1" smtClean="0"/>
              <a:t>SwiftUI</a:t>
            </a:r>
            <a:r>
              <a:rPr lang="sr-Latn-RS" sz="2000" dirty="0"/>
              <a:t>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-ovi koji posmatraju promene.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0" y="3861048"/>
            <a:ext cx="660815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9036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State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Korišćenjem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State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-a daje se zadatak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da upravlja memorijom.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kažemo </a:t>
            </a:r>
            <a:r>
              <a:rPr lang="sr-Latn-RS" sz="2000" b="1" dirty="0"/>
              <a:t>@</a:t>
            </a:r>
            <a:r>
              <a:rPr lang="sr-Latn-RS" sz="2000" b="1" dirty="0" err="1"/>
              <a:t>State</a:t>
            </a:r>
            <a:r>
              <a:rPr lang="sr-Latn-RS" sz="2000" b="1" dirty="0"/>
              <a:t> </a:t>
            </a:r>
            <a:r>
              <a:rPr lang="sr-Latn-RS" sz="2000" dirty="0" smtClean="0"/>
              <a:t>pri kreiranju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-a, kontrolu nad njim prenosimo </a:t>
            </a:r>
            <a:r>
              <a:rPr lang="sr-Latn-RS" sz="2000" dirty="0" err="1" smtClean="0"/>
              <a:t>SwifUI</a:t>
            </a:r>
            <a:r>
              <a:rPr lang="sr-Latn-RS" sz="2000" dirty="0" smtClean="0"/>
              <a:t>-u tako da ostane istrajna u memoriji, sve dok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postoji.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se taj </a:t>
            </a:r>
            <a:r>
              <a:rPr lang="sr-Latn-RS" sz="2000" dirty="0" err="1" smtClean="0"/>
              <a:t>state</a:t>
            </a:r>
            <a:r>
              <a:rPr lang="sr-Latn-RS" sz="2000" dirty="0" smtClean="0"/>
              <a:t> promeni,</a:t>
            </a:r>
            <a:r>
              <a:rPr lang="sr-Latn-RS" sz="2000" dirty="0"/>
              <a:t>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zna </a:t>
            </a:r>
            <a:r>
              <a:rPr lang="sr-Latn-RS" sz="2000" dirty="0"/>
              <a:t>da automatski ponovo </a:t>
            </a:r>
            <a:r>
              <a:rPr lang="sr-Latn-RS" sz="2000" dirty="0" smtClean="0"/>
              <a:t>učita </a:t>
            </a:r>
            <a:r>
              <a:rPr lang="sr-Latn-RS" sz="2000" dirty="0"/>
              <a:t>prikaz sa najnovijim izmenama kako bi mogao da odrazi svoje nove informacije.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32585" b="7874"/>
          <a:stretch/>
        </p:blipFill>
        <p:spPr>
          <a:xfrm>
            <a:off x="107504" y="3851382"/>
            <a:ext cx="4104456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74" y="3851382"/>
            <a:ext cx="4666926" cy="2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0"/>
            <a:ext cx="90364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ObservedObject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Za složenije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-e- </a:t>
            </a:r>
            <a:r>
              <a:rPr lang="sr-Latn-RS" sz="2000" dirty="0"/>
              <a:t>kada imate </a:t>
            </a:r>
            <a:r>
              <a:rPr lang="sr-Latn-RS" sz="2000" dirty="0" err="1" smtClean="0"/>
              <a:t>custom</a:t>
            </a:r>
            <a:r>
              <a:rPr lang="sr-Latn-RS" sz="2000" dirty="0" smtClean="0"/>
              <a:t> tip </a:t>
            </a:r>
            <a:r>
              <a:rPr lang="sr-Latn-RS" sz="2000" dirty="0"/>
              <a:t>koji želite da koristite koji može imati više svojstava i metoda ili ih možete deliti u više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-a koristi se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ObservedObject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Ovo je vrlo slično @</a:t>
            </a:r>
            <a:r>
              <a:rPr lang="sr-Latn-RS" sz="2000" dirty="0" err="1"/>
              <a:t>State</a:t>
            </a:r>
            <a:r>
              <a:rPr lang="sr-Latn-RS" sz="2000" dirty="0"/>
              <a:t>, osim što sada koristimo spoljni referentni tip, a ne </a:t>
            </a:r>
            <a:r>
              <a:rPr lang="sr-Latn-RS" sz="2000" dirty="0" smtClean="0"/>
              <a:t>jednostavni lokalni </a:t>
            </a:r>
            <a:r>
              <a:rPr lang="sr-Latn-RS" sz="2000" dirty="0" err="1" smtClean="0"/>
              <a:t>porperty</a:t>
            </a:r>
            <a:r>
              <a:rPr lang="sr-Latn-RS" sz="2000" dirty="0" smtClean="0"/>
              <a:t> </a:t>
            </a:r>
            <a:r>
              <a:rPr lang="sr-Latn-RS" sz="2000" dirty="0"/>
              <a:t>poput </a:t>
            </a:r>
            <a:r>
              <a:rPr lang="sr-Latn-RS" sz="2000" dirty="0" smtClean="0"/>
              <a:t>string-a ili </a:t>
            </a:r>
            <a:r>
              <a:rPr lang="sr-Latn-RS" sz="2000" dirty="0"/>
              <a:t>celog broja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Još uvek važi da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zavisi od podataka koji se menjaju- osim što su to podaci za čije smo upravljanje sami odgovorni- potrebno je stvoriti instancu klase, kreirati sopstvene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-e, i dr.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Bez obzira na tip koji se koristi uz </a:t>
            </a:r>
            <a:r>
              <a:rPr lang="sr-Latn-RS" sz="2000" b="1" dirty="0"/>
              <a:t>@</a:t>
            </a:r>
            <a:r>
              <a:rPr lang="sr-Latn-RS" sz="2000" b="1" dirty="0" err="1"/>
              <a:t>ObservedObject</a:t>
            </a:r>
            <a:r>
              <a:rPr lang="sr-Latn-RS" sz="2000" dirty="0"/>
              <a:t>, trebalo bi biti u skladu sa </a:t>
            </a:r>
            <a:r>
              <a:rPr lang="sr-Latn-RS" sz="2000" dirty="0" err="1"/>
              <a:t>ObservableObject</a:t>
            </a:r>
            <a:r>
              <a:rPr lang="sr-Latn-RS" sz="2000" dirty="0"/>
              <a:t>-om. Kada se kreira </a:t>
            </a:r>
            <a:r>
              <a:rPr lang="sr-Latn-RS" sz="2000" dirty="0" err="1"/>
              <a:t>property</a:t>
            </a:r>
            <a:r>
              <a:rPr lang="sr-Latn-RS" sz="2000" dirty="0"/>
              <a:t> nad </a:t>
            </a:r>
            <a:r>
              <a:rPr lang="sr-Latn-RS" sz="2000" dirty="0" err="1"/>
              <a:t>observable</a:t>
            </a:r>
            <a:r>
              <a:rPr lang="sr-Latn-RS" sz="2000" dirty="0"/>
              <a:t> objektom, odlučujete da li bi promene svakog </a:t>
            </a:r>
            <a:r>
              <a:rPr lang="sr-Latn-RS" sz="2000" dirty="0" err="1"/>
              <a:t>property</a:t>
            </a:r>
            <a:r>
              <a:rPr lang="sr-Latn-RS" sz="2000" dirty="0"/>
              <a:t>-a trebalo da prisile osvežavanje </a:t>
            </a:r>
            <a:r>
              <a:rPr lang="sr-Latn-RS" sz="2000" dirty="0" err="1"/>
              <a:t>view</a:t>
            </a:r>
            <a:r>
              <a:rPr lang="sr-Latn-RS" sz="2000" dirty="0"/>
              <a:t>-a ili ne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8" y="4869160"/>
            <a:ext cx="715046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" y="1412776"/>
            <a:ext cx="7677150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046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Bindovanje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ViewModela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AnyPublisher</a:t>
            </a:r>
            <a:endParaRPr lang="sr-Latn-RS" sz="2000" b="1" dirty="0" smtClean="0"/>
          </a:p>
          <a:p>
            <a:endParaRPr lang="sr-Latn-RS" sz="2000" b="1" dirty="0" err="1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AnyPublisher</a:t>
            </a:r>
            <a:r>
              <a:rPr lang="sr-Latn-RS" sz="2000" dirty="0" smtClean="0"/>
              <a:t> treba koristiti za </a:t>
            </a:r>
            <a:r>
              <a:rPr lang="sr-Latn-RS" sz="2000" dirty="0" err="1" smtClean="0"/>
              <a:t>wrapovanje</a:t>
            </a:r>
            <a:r>
              <a:rPr lang="sr-Latn-RS" sz="2000" dirty="0" smtClean="0"/>
              <a:t> Publisher-a čiji tip ne želimo da </a:t>
            </a:r>
            <a:r>
              <a:rPr lang="sr-Latn-RS" sz="2000" dirty="0" err="1" smtClean="0"/>
              <a:t>oktrivamo</a:t>
            </a:r>
            <a:r>
              <a:rPr lang="sr-Latn-RS" sz="2000" dirty="0" smtClean="0"/>
              <a:t> kroz API ili kroz različite module naše aplikacije.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Nema svoje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-je, već prosleđuje </a:t>
            </a:r>
            <a:r>
              <a:rPr lang="sr-Latn-RS" sz="2000" dirty="0" err="1" smtClean="0"/>
              <a:t>paodatke</a:t>
            </a:r>
            <a:r>
              <a:rPr lang="sr-Latn-RS" sz="2000" dirty="0" smtClean="0"/>
              <a:t> kroz </a:t>
            </a:r>
            <a:r>
              <a:rPr lang="sr-Latn-RS" sz="2000" dirty="0" err="1" smtClean="0"/>
              <a:t>stream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Bilo koji Publisher se može konvertovati u </a:t>
            </a:r>
            <a:r>
              <a:rPr lang="sr-Latn-RS" sz="2000" dirty="0" err="1" smtClean="0"/>
              <a:t>AnyPublisher</a:t>
            </a:r>
            <a:r>
              <a:rPr lang="sr-Latn-RS" sz="2000" dirty="0" smtClean="0"/>
              <a:t> pozivom funkcije </a:t>
            </a:r>
            <a:r>
              <a:rPr lang="sr-Latn-RS" sz="2000" b="1" dirty="0" err="1" smtClean="0"/>
              <a:t>eraseToAnyPublisher</a:t>
            </a:r>
            <a:r>
              <a:rPr lang="sr-Latn-RS" sz="2000" b="1" dirty="0" smtClean="0"/>
              <a:t>()</a:t>
            </a:r>
            <a:r>
              <a:rPr lang="sr-Latn-RS" sz="2000" dirty="0" smtClean="0"/>
              <a:t>.</a:t>
            </a:r>
            <a:endParaRPr lang="sr-Latn-RS" sz="2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85885"/>
            <a:ext cx="5328592" cy="36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9525"/>
              </p:ext>
            </p:extLst>
          </p:nvPr>
        </p:nvGraphicFramePr>
        <p:xfrm>
          <a:off x="1331640" y="1916832"/>
          <a:ext cx="614434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Cancellable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DisposeBag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collection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of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AnyCancellable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Publisher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Public</a:t>
                      </a:r>
                      <a:r>
                        <a:rPr lang="sr-Latn-RS" baseline="0" dirty="0" err="1" smtClean="0"/>
                        <a:t>Subject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PassthroughSubject</a:t>
                      </a:r>
                      <a:endParaRPr lang="sr-Latn-RS" dirty="0"/>
                    </a:p>
                  </a:txBody>
                  <a:tcPr/>
                </a:tc>
              </a:tr>
              <a:tr h="483448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SchedulerType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Sheduler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" y="101094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Komponente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647" y="1381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8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2153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Hybridne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73853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0" y="3726160"/>
            <a:ext cx="4700199" cy="26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638180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hybridne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908909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err="1"/>
              <a:t>Hybridne</a:t>
            </a:r>
            <a:r>
              <a:rPr lang="sr-Latn-RS" sz="2000" dirty="0"/>
              <a:t> aplikacije kombinuju elemente </a:t>
            </a:r>
            <a:r>
              <a:rPr lang="sr-Latn-RS" sz="2000" dirty="0" err="1"/>
              <a:t>web</a:t>
            </a:r>
            <a:r>
              <a:rPr lang="sr-Latn-RS" sz="2000" dirty="0"/>
              <a:t> i </a:t>
            </a:r>
            <a:r>
              <a:rPr lang="sr-Latn-RS" sz="2000" dirty="0" err="1"/>
              <a:t>native</a:t>
            </a:r>
            <a:r>
              <a:rPr lang="sr-Latn-RS" sz="2000" dirty="0"/>
              <a:t> aplikacije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</a:t>
            </a:r>
            <a:r>
              <a:rPr lang="sr-Latn-RS" sz="2000" dirty="0" smtClean="0"/>
              <a:t>ade </a:t>
            </a:r>
            <a:r>
              <a:rPr lang="sr-Latn-RS" sz="2000" dirty="0"/>
              <a:t>po principu </a:t>
            </a:r>
            <a:r>
              <a:rPr lang="sr-Latn-RS" sz="2000" dirty="0" err="1"/>
              <a:t>web</a:t>
            </a:r>
            <a:r>
              <a:rPr lang="sr-Latn-RS" sz="2000" dirty="0"/>
              <a:t> aplikacija, ali se kao </a:t>
            </a:r>
            <a:r>
              <a:rPr lang="sr-Latn-RS" sz="2000" dirty="0" err="1"/>
              <a:t>native</a:t>
            </a:r>
            <a:r>
              <a:rPr lang="sr-Latn-RS" sz="2000" dirty="0"/>
              <a:t> aplikacije </a:t>
            </a:r>
            <a:r>
              <a:rPr lang="sr-Latn-RS" sz="2000" dirty="0" err="1"/>
              <a:t>download</a:t>
            </a:r>
            <a:r>
              <a:rPr lang="sr-Latn-RS" sz="2000" dirty="0"/>
              <a:t>-uju na uređaj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Kao </a:t>
            </a:r>
            <a:r>
              <a:rPr lang="sr-Latn-RS" sz="2000" dirty="0" err="1"/>
              <a:t>web</a:t>
            </a:r>
            <a:r>
              <a:rPr lang="sr-Latn-RS" sz="2000" dirty="0"/>
              <a:t> aplikacije, oblično su napisane u HTML-u, CSS-u i </a:t>
            </a:r>
            <a:r>
              <a:rPr lang="sr-Latn-RS" sz="2000" dirty="0" err="1"/>
              <a:t>Javascript</a:t>
            </a:r>
            <a:r>
              <a:rPr lang="sr-Latn-RS" sz="2000" dirty="0"/>
              <a:t>-u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Pokreću kod unutar </a:t>
            </a:r>
            <a:r>
              <a:rPr lang="sr-Latn-RS" sz="2000" dirty="0" smtClean="0"/>
              <a:t>kontejnera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Pomoću </a:t>
            </a:r>
            <a:r>
              <a:rPr lang="sr-Latn-RS" sz="2000" dirty="0" err="1" smtClean="0"/>
              <a:t>browsera</a:t>
            </a:r>
            <a:r>
              <a:rPr lang="sr-Latn-RS" sz="2000" dirty="0" smtClean="0"/>
              <a:t> se </a:t>
            </a:r>
            <a:r>
              <a:rPr lang="sr-Latn-RS" sz="2000" dirty="0" err="1" smtClean="0"/>
              <a:t>renderuju</a:t>
            </a:r>
            <a:r>
              <a:rPr lang="sr-Latn-RS" sz="2000" dirty="0" smtClean="0"/>
              <a:t> HTML i </a:t>
            </a:r>
            <a:r>
              <a:rPr lang="sr-Latn-RS" sz="2000" dirty="0" err="1" smtClean="0"/>
              <a:t>JavaScript</a:t>
            </a:r>
            <a:r>
              <a:rPr lang="sr-Latn-RS" sz="2000" dirty="0" smtClean="0"/>
              <a:t>, dok se pomoću </a:t>
            </a:r>
            <a:r>
              <a:rPr lang="sr-Latn-RS" sz="2000" dirty="0" err="1" smtClean="0"/>
              <a:t>native</a:t>
            </a:r>
            <a:r>
              <a:rPr lang="sr-Latn-RS" sz="2000" dirty="0" smtClean="0"/>
              <a:t> API-a pristupa specifičnom hardveru uređaja.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37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Operatori</a:t>
            </a:r>
            <a:r>
              <a:rPr lang="sr-Latn-RS" dirty="0" smtClean="0"/>
              <a:t> </a:t>
            </a:r>
            <a:endParaRPr lang="sr-Latn-R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58678"/>
              </p:ext>
            </p:extLst>
          </p:nvPr>
        </p:nvGraphicFramePr>
        <p:xfrm>
          <a:off x="1499828" y="1556792"/>
          <a:ext cx="614434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asObservable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eraseToAnyPublisher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combineLatest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err="1" smtClean="0"/>
                        <a:t>combineLatest</a:t>
                      </a:r>
                      <a:endParaRPr lang="sr-Latn-RS" dirty="0" smtClean="0"/>
                    </a:p>
                    <a:p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recive</a:t>
                      </a:r>
                      <a:r>
                        <a:rPr lang="sr-Latn-RS" dirty="0" smtClean="0"/>
                        <a:t>(on</a:t>
                      </a:r>
                      <a:r>
                        <a:rPr lang="sr-Latn-RS" dirty="0" smtClean="0"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sr-Latn-RS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sink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</a:t>
                      </a:r>
                      <a:r>
                        <a:rPr lang="sr-Latn-RS" dirty="0" smtClean="0"/>
                        <a:t>( on:</a:t>
                      </a:r>
                      <a:r>
                        <a:rPr lang="sr-Latn-RS" baseline="0" dirty="0" smtClean="0"/>
                        <a:t>)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36874" b="-1299"/>
          <a:stretch/>
        </p:blipFill>
        <p:spPr>
          <a:xfrm>
            <a:off x="323528" y="1052736"/>
            <a:ext cx="424847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326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9120" y="1052736"/>
            <a:ext cx="3293403" cy="2520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28592" y="4219782"/>
            <a:ext cx="3256891" cy="24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309" y="1196752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Vapor</a:t>
            </a:r>
            <a:r>
              <a:rPr lang="sr-Latn-RS" b="1" dirty="0"/>
              <a:t> </a:t>
            </a:r>
            <a:r>
              <a:rPr lang="sr-Latn-RS" dirty="0"/>
              <a:t>je </a:t>
            </a:r>
            <a:r>
              <a:rPr lang="sr-Latn-RS" dirty="0" err="1"/>
              <a:t>web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za </a:t>
            </a:r>
            <a:r>
              <a:rPr lang="sr-Latn-RS" dirty="0" err="1"/>
              <a:t>Swift</a:t>
            </a:r>
            <a:r>
              <a:rPr lang="sr-Latn-RS" dirty="0"/>
              <a:t> koji omogućava kreiranje </a:t>
            </a:r>
            <a:r>
              <a:rPr lang="sr-Latn-RS" dirty="0" err="1"/>
              <a:t>RESTful</a:t>
            </a:r>
            <a:r>
              <a:rPr lang="sr-Latn-RS" dirty="0"/>
              <a:t> API-ja i </a:t>
            </a:r>
            <a:r>
              <a:rPr lang="sr-Latn-RS" dirty="0" err="1"/>
              <a:t>web</a:t>
            </a:r>
            <a:r>
              <a:rPr lang="sr-Latn-RS" dirty="0"/>
              <a:t> aplikacija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Radi na </a:t>
            </a:r>
            <a:r>
              <a:rPr lang="sr-Latn-RS" dirty="0" err="1"/>
              <a:t>macOS</a:t>
            </a:r>
            <a:r>
              <a:rPr lang="sr-Latn-RS" dirty="0"/>
              <a:t>-u i </a:t>
            </a:r>
            <a:r>
              <a:rPr lang="sr-Latn-RS" dirty="0" err="1"/>
              <a:t>Ubuntu</a:t>
            </a:r>
            <a:r>
              <a:rPr lang="sr-Latn-RS" dirty="0"/>
              <a:t> i uključuje pakete za </a:t>
            </a:r>
            <a:r>
              <a:rPr lang="sr-Latn-RS" dirty="0" err="1" smtClean="0"/>
              <a:t>autentifikaciju</a:t>
            </a:r>
            <a:r>
              <a:rPr lang="sr-Latn-RS" dirty="0" smtClean="0"/>
              <a:t> </a:t>
            </a:r>
            <a:r>
              <a:rPr lang="sr-Latn-RS" dirty="0"/>
              <a:t>i front </a:t>
            </a:r>
            <a:r>
              <a:rPr lang="sr-Latn-RS" dirty="0" err="1"/>
              <a:t>end</a:t>
            </a:r>
            <a:r>
              <a:rPr lang="sr-Latn-RS" dirty="0"/>
              <a:t> razvoj, kao i za sve popularne jezike za upravljanje bazama podataka kao što su SQL, </a:t>
            </a:r>
            <a:r>
              <a:rPr lang="sr-Latn-RS" dirty="0" err="1"/>
              <a:t>Postgres</a:t>
            </a:r>
            <a:r>
              <a:rPr lang="sr-Latn-RS" dirty="0"/>
              <a:t> i </a:t>
            </a:r>
            <a:r>
              <a:rPr lang="sr-Latn-RS" dirty="0" err="1"/>
              <a:t>MongoDB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Zbog korišćenja </a:t>
            </a:r>
            <a:r>
              <a:rPr lang="sr-Latn-RS" dirty="0" err="1"/>
              <a:t>Swift</a:t>
            </a:r>
            <a:r>
              <a:rPr lang="sr-Latn-RS" dirty="0"/>
              <a:t>-a ima prednosti i u tome što </a:t>
            </a:r>
            <a:r>
              <a:rPr lang="sr-Latn-RS" dirty="0" smtClean="0"/>
              <a:t>su modeli koji se koriste </a:t>
            </a:r>
            <a:r>
              <a:rPr lang="sr-Latn-RS" dirty="0" err="1" smtClean="0"/>
              <a:t>codable</a:t>
            </a:r>
            <a:r>
              <a:rPr lang="sr-Latn-RS" dirty="0" smtClean="0"/>
              <a:t>.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71" y="3974098"/>
            <a:ext cx="3410859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Zašto izabrati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" y="1484784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/>
              <a:t>Za nekog ko je navikao da koristi </a:t>
            </a:r>
            <a:r>
              <a:rPr lang="sr-Latn-RS" dirty="0" err="1"/>
              <a:t>Swift</a:t>
            </a:r>
            <a:r>
              <a:rPr lang="sr-Latn-RS" dirty="0"/>
              <a:t>, sasvim je logično da koristi </a:t>
            </a:r>
            <a:r>
              <a:rPr lang="sr-Latn-RS" dirty="0" err="1"/>
              <a:t>Vapor</a:t>
            </a:r>
            <a:r>
              <a:rPr lang="sr-Latn-RS" dirty="0"/>
              <a:t> za kreiranje </a:t>
            </a:r>
            <a:r>
              <a:rPr lang="sr-Latn-RS" dirty="0" smtClean="0"/>
              <a:t>API-a.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Isti </a:t>
            </a:r>
            <a:r>
              <a:rPr lang="sr-Latn-RS" dirty="0"/>
              <a:t>čovek može raditi i na </a:t>
            </a:r>
            <a:r>
              <a:rPr lang="sr-Latn-RS" dirty="0" err="1"/>
              <a:t>iOS</a:t>
            </a:r>
            <a:r>
              <a:rPr lang="sr-Latn-RS" dirty="0"/>
              <a:t> aplikaciji i na </a:t>
            </a:r>
            <a:r>
              <a:rPr lang="sr-Latn-RS" dirty="0" smtClean="0"/>
              <a:t>API-u.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Zbog </a:t>
            </a:r>
            <a:r>
              <a:rPr lang="sr-Latn-RS" dirty="0"/>
              <a:t>toga što je server-side </a:t>
            </a:r>
            <a:r>
              <a:rPr lang="sr-Latn-RS" dirty="0" err="1"/>
              <a:t>Swift</a:t>
            </a:r>
            <a:r>
              <a:rPr lang="sr-Latn-RS" dirty="0"/>
              <a:t> kao i </a:t>
            </a:r>
            <a:r>
              <a:rPr lang="sr-Latn-RS" dirty="0" err="1"/>
              <a:t>Vapor</a:t>
            </a:r>
            <a:r>
              <a:rPr lang="sr-Latn-RS" dirty="0"/>
              <a:t> prilično nov pojam, ima dosta podrške </a:t>
            </a:r>
            <a:r>
              <a:rPr lang="sr-Latn-RS" dirty="0" err="1"/>
              <a:t>online</a:t>
            </a:r>
            <a:r>
              <a:rPr lang="sr-Latn-RS" dirty="0"/>
              <a:t>, takođe se stalno poboljšava i </a:t>
            </a:r>
            <a:r>
              <a:rPr lang="sr-Latn-RS" dirty="0" smtClean="0"/>
              <a:t>ažurira.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Još </a:t>
            </a:r>
            <a:r>
              <a:rPr lang="sr-Latn-RS" dirty="0"/>
              <a:t>jedna prednost </a:t>
            </a:r>
            <a:r>
              <a:rPr lang="sr-Latn-RS" dirty="0" err="1"/>
              <a:t>korišćenja</a:t>
            </a:r>
            <a:r>
              <a:rPr lang="sr-Latn-RS" dirty="0"/>
              <a:t> </a:t>
            </a:r>
            <a:r>
              <a:rPr lang="sr-Latn-RS" dirty="0" err="1"/>
              <a:t>Swifta</a:t>
            </a:r>
            <a:r>
              <a:rPr lang="sr-Latn-RS" dirty="0"/>
              <a:t> za pisanje </a:t>
            </a:r>
            <a:r>
              <a:rPr lang="sr-Latn-RS" dirty="0" err="1" smtClean="0"/>
              <a:t>backend</a:t>
            </a:r>
            <a:r>
              <a:rPr lang="sr-Latn-RS" dirty="0" smtClean="0"/>
              <a:t>-a je </a:t>
            </a:r>
            <a:r>
              <a:rPr lang="sr-Latn-RS" dirty="0"/>
              <a:t>da </a:t>
            </a:r>
            <a:r>
              <a:rPr lang="sr-Latn-RS" dirty="0" err="1"/>
              <a:t>će</a:t>
            </a:r>
            <a:r>
              <a:rPr lang="sr-Latn-RS" dirty="0"/>
              <a:t>, jer je to kompajlirajući jezik, aplikacije napisane </a:t>
            </a:r>
            <a:r>
              <a:rPr lang="sr-Latn-RS" dirty="0" err="1"/>
              <a:t>pomoću</a:t>
            </a:r>
            <a:r>
              <a:rPr lang="sr-Latn-RS" dirty="0"/>
              <a:t> njega verovatno raditi bolje od </a:t>
            </a:r>
            <a:r>
              <a:rPr lang="sr-Latn-RS" dirty="0" err="1"/>
              <a:t>interpretirajućeg</a:t>
            </a:r>
            <a:r>
              <a:rPr lang="sr-Latn-RS" dirty="0"/>
              <a:t> </a:t>
            </a:r>
            <a:r>
              <a:rPr lang="sr-Latn-RS" dirty="0" smtClean="0"/>
              <a:t>jezika.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err="1" smtClean="0"/>
              <a:t>Swift</a:t>
            </a:r>
            <a:r>
              <a:rPr lang="sr-Latn-RS" dirty="0" smtClean="0"/>
              <a:t> </a:t>
            </a:r>
            <a:r>
              <a:rPr lang="sr-Latn-RS" dirty="0"/>
              <a:t>je </a:t>
            </a:r>
            <a:r>
              <a:rPr lang="sr-Latn-RS" dirty="0" err="1"/>
              <a:t>typesafe</a:t>
            </a:r>
            <a:r>
              <a:rPr lang="sr-Latn-RS" dirty="0"/>
              <a:t> jezik i uklanja mnogobrojne probleme koji postoje sa </a:t>
            </a:r>
            <a:r>
              <a:rPr lang="sr-Latn-RS" dirty="0" err="1"/>
              <a:t>Javascript</a:t>
            </a:r>
            <a:r>
              <a:rPr lang="sr-Latn-RS" dirty="0"/>
              <a:t> </a:t>
            </a:r>
            <a:r>
              <a:rPr lang="sr-Latn-RS" dirty="0" err="1" smtClean="0"/>
              <a:t>framework</a:t>
            </a:r>
            <a:r>
              <a:rPr lang="sr-Latn-RS" dirty="0" smtClean="0"/>
              <a:t>-om.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22515" y="5229200"/>
            <a:ext cx="912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Loše strane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-a: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/>
              <a:t>Može biti teško naći ljude koji imaju dobro iskustvo i u kreiranju API-a i u </a:t>
            </a:r>
            <a:r>
              <a:rPr lang="sr-Latn-RS" dirty="0" err="1"/>
              <a:t>Swift</a:t>
            </a:r>
            <a:r>
              <a:rPr lang="sr-Latn-RS" dirty="0"/>
              <a:t>-u.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595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668314"/>
            <a:ext cx="4436732" cy="23179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3826354"/>
            <a:ext cx="4436732" cy="2218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65" y="3044901"/>
            <a:ext cx="87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Slika koja prikazuje broj obrađenih zahteva u sekundi u tekstu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veći broj predstavlja bolje </a:t>
            </a:r>
            <a:r>
              <a:rPr lang="sr-Latn-RS" sz="1600" i="1" dirty="0" err="1"/>
              <a:t>preformanse</a:t>
            </a:r>
            <a:r>
              <a:rPr lang="sr-Latn-RS" sz="1600" i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5377" y="6062853"/>
            <a:ext cx="9252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i="1" dirty="0"/>
              <a:t>Slika  koja prikazuje prosečno kašnjenje za svaki zahtev tokom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je manja vrednost bolja.</a:t>
            </a:r>
          </a:p>
        </p:txBody>
      </p:sp>
    </p:spTree>
    <p:extLst>
      <p:ext uri="{BB962C8B-B14F-4D97-AF65-F5344CB8AC3E}">
        <p14:creationId xmlns:p14="http://schemas.microsoft.com/office/powerpoint/2010/main" val="3146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43961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boot.swift</a:t>
            </a:r>
            <a:endParaRPr lang="sr-Latn-RS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Ova datoteka sadrži funkciju koja </a:t>
            </a:r>
            <a:r>
              <a:rPr lang="sr-Latn-RS" dirty="0" err="1"/>
              <a:t>će</a:t>
            </a:r>
            <a:r>
              <a:rPr lang="sr-Latn-RS" dirty="0"/>
              <a:t> se pozvati nakon </a:t>
            </a:r>
            <a:r>
              <a:rPr lang="sr-Latn-RS" dirty="0" smtClean="0"/>
              <a:t>podizanja aplikacije</a:t>
            </a:r>
            <a:r>
              <a:rPr lang="sr-Latn-RS" dirty="0"/>
              <a:t>, ali </a:t>
            </a:r>
            <a:r>
              <a:rPr lang="sr-Latn-RS" dirty="0" smtClean="0"/>
              <a:t>pre </a:t>
            </a:r>
            <a:r>
              <a:rPr lang="sr-Latn-RS" dirty="0"/>
              <a:t>nego što se pokrene. Ovo je sjajno mesto za stvari koje bi se trebale dogoditi svaki put kada se vaša aplikacija pokrene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Vapor</a:t>
            </a:r>
            <a:r>
              <a:rPr lang="sr-Latn-RS" dirty="0" smtClean="0"/>
              <a:t> projekat se može kreirati korišćenjem </a:t>
            </a:r>
            <a:r>
              <a:rPr lang="sr-Latn-RS" dirty="0" err="1" smtClean="0"/>
              <a:t>Xcode</a:t>
            </a:r>
            <a:r>
              <a:rPr lang="sr-Latn-RS" dirty="0" smtClean="0"/>
              <a:t>-a komandom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 </a:t>
            </a:r>
            <a:r>
              <a:rPr lang="sr-Latn-RS" b="1" dirty="0" err="1" smtClean="0"/>
              <a:t>xcode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Nakon kreiranja projekta dobije je sledeća struktura foldera: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1208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configure.swift</a:t>
            </a:r>
            <a:endParaRPr lang="sr-Latn-R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koja prima </a:t>
            </a:r>
            <a:r>
              <a:rPr lang="sr-Latn-RS" dirty="0" err="1" smtClean="0"/>
              <a:t>config</a:t>
            </a:r>
            <a:r>
              <a:rPr lang="sr-Latn-RS" dirty="0" smtClean="0"/>
              <a:t>, </a:t>
            </a:r>
            <a:r>
              <a:rPr lang="sr-Latn-RS" dirty="0" err="1" smtClean="0"/>
              <a:t>enviroment</a:t>
            </a:r>
            <a:r>
              <a:rPr lang="sr-Latn-RS" dirty="0" smtClean="0"/>
              <a:t> i </a:t>
            </a:r>
            <a:r>
              <a:rPr lang="sr-Latn-RS" dirty="0" err="1" smtClean="0"/>
              <a:t>services</a:t>
            </a:r>
            <a:r>
              <a:rPr lang="sr-Latn-RS" dirty="0" smtClean="0"/>
              <a:t> za kreiranu aplikaciju kao ulaz.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381" r="77562" b="66380"/>
          <a:stretch/>
        </p:blipFill>
        <p:spPr>
          <a:xfrm>
            <a:off x="2195736" y="1039733"/>
            <a:ext cx="3759527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/>
              <a:t>routes.swift</a:t>
            </a:r>
            <a:endParaRPr lang="sr-Latn-R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za dodavanje ruta u </a:t>
            </a:r>
            <a:r>
              <a:rPr lang="sr-Latn-RS" dirty="0" err="1" smtClean="0"/>
              <a:t>router</a:t>
            </a:r>
            <a:r>
              <a:rPr lang="sr-Latn-R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Možete da kreirate onoliko metoda koliko </a:t>
            </a:r>
            <a:r>
              <a:rPr lang="sr-Latn-RS" dirty="0" smtClean="0"/>
              <a:t>želite, ukoliko želite </a:t>
            </a:r>
            <a:r>
              <a:rPr lang="sr-Latn-RS" dirty="0"/>
              <a:t>da dalje organizujete svoj kod. Samo ih pozovite u ovoj glavnoj kolekciji ruta.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930767"/>
            <a:ext cx="8964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Application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Svaki </a:t>
            </a:r>
            <a:r>
              <a:rPr lang="sr-Latn-RS" dirty="0" err="1" smtClean="0"/>
              <a:t>Vapor</a:t>
            </a:r>
            <a:r>
              <a:rPr lang="sr-Latn-RS" dirty="0" smtClean="0"/>
              <a:t> projekat sadrži </a:t>
            </a:r>
            <a:r>
              <a:rPr lang="sr-Latn-RS" dirty="0" err="1" smtClean="0"/>
              <a:t>Application</a:t>
            </a:r>
            <a:r>
              <a:rPr lang="sr-Latn-RS" dirty="0" smtClean="0"/>
              <a:t>. On se koristi za pokretanje servera i kreiranje bilo kog servisa koji će biti potreban za vreme podizanja aplikacije.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221693" cy="12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875" y="188640"/>
            <a:ext cx="8964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Routing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Rutiranje</a:t>
            </a:r>
            <a:r>
              <a:rPr lang="sr-Latn-RS" dirty="0" smtClean="0"/>
              <a:t> je proces nalaženja odgovarajućeg odgovora na dolazeći zahtev.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92" y="1484784"/>
            <a:ext cx="93245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Kreiranje </a:t>
            </a:r>
            <a:r>
              <a:rPr lang="sr-Latn-RS" b="1" dirty="0" err="1" smtClean="0"/>
              <a:t>Router</a:t>
            </a:r>
            <a:r>
              <a:rPr lang="sr-Latn-RS" b="1" dirty="0" smtClean="0"/>
              <a:t>-a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</a:t>
            </a:r>
            <a:r>
              <a:rPr lang="sr-Latn-RS" dirty="0" smtClean="0"/>
              <a:t>-u postoji </a:t>
            </a:r>
            <a:r>
              <a:rPr lang="sr-Latn-RS" dirty="0" err="1" smtClean="0"/>
              <a:t>default</a:t>
            </a:r>
            <a:r>
              <a:rPr lang="sr-Latn-RS" dirty="0" smtClean="0"/>
              <a:t>-ni </a:t>
            </a:r>
            <a:r>
              <a:rPr lang="sr-Latn-RS" dirty="0" err="1" smtClean="0"/>
              <a:t>router</a:t>
            </a:r>
            <a:r>
              <a:rPr lang="sr-Latn-RS" dirty="0" smtClean="0"/>
              <a:t> </a:t>
            </a:r>
            <a:r>
              <a:rPr lang="sr-Latn-RS" b="1" dirty="0" err="1" smtClean="0"/>
              <a:t>EngineRouter</a:t>
            </a:r>
            <a:r>
              <a:rPr lang="sr-Latn-RS" dirty="0" smtClean="0"/>
              <a:t>. Mogu se i implementirati </a:t>
            </a:r>
            <a:r>
              <a:rPr lang="sr-Latn-RS" dirty="0" err="1" smtClean="0"/>
              <a:t>custom</a:t>
            </a:r>
            <a:r>
              <a:rPr lang="sr-Latn-RS" dirty="0" smtClean="0"/>
              <a:t> </a:t>
            </a:r>
            <a:r>
              <a:rPr lang="sr-Latn-RS" dirty="0" err="1" smtClean="0"/>
              <a:t>ruteri</a:t>
            </a:r>
            <a:r>
              <a:rPr lang="sr-Latn-RS" dirty="0" smtClean="0"/>
              <a:t>, tako što se implementiraju u </a:t>
            </a:r>
            <a:r>
              <a:rPr lang="sr-Latn-RS" dirty="0" err="1" smtClean="0"/>
              <a:t>skaldu</a:t>
            </a:r>
            <a:r>
              <a:rPr lang="sr-Latn-RS" dirty="0" smtClean="0"/>
              <a:t> sa </a:t>
            </a:r>
            <a:r>
              <a:rPr lang="sr-Latn-RS" dirty="0" err="1" smtClean="0"/>
              <a:t>Router</a:t>
            </a:r>
            <a:r>
              <a:rPr lang="sr-Latn-RS" dirty="0" smtClean="0"/>
              <a:t> protokolom.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To se uglavnom vrši u </a:t>
            </a:r>
            <a:r>
              <a:rPr lang="sr-Latn-RS" dirty="0" err="1" smtClean="0"/>
              <a:t>config.swift</a:t>
            </a:r>
            <a:r>
              <a:rPr lang="sr-Latn-RS" dirty="0" smtClean="0"/>
              <a:t> fajlu-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8" y="3470660"/>
            <a:ext cx="6525662" cy="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61" y="404664"/>
            <a:ext cx="89644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Vapor-u,rutiranje</a:t>
            </a:r>
            <a:r>
              <a:rPr lang="sr-Latn-RS" dirty="0" smtClean="0"/>
              <a:t> se vrši korišćenjem</a:t>
            </a:r>
            <a:r>
              <a:rPr lang="sr-Latn-RS" b="1" dirty="0" smtClean="0"/>
              <a:t> .</a:t>
            </a:r>
            <a:r>
              <a:rPr lang="sr-Latn-RS" b="1" dirty="0" err="1" smtClean="0"/>
              <a:t>get</a:t>
            </a:r>
            <a:r>
              <a:rPr lang="sr-Latn-RS" dirty="0" smtClean="0"/>
              <a:t>, </a:t>
            </a:r>
            <a:r>
              <a:rPr lang="sr-Latn-RS" b="1" dirty="0" smtClean="0"/>
              <a:t>.put</a:t>
            </a:r>
            <a:r>
              <a:rPr lang="sr-Latn-RS" dirty="0" smtClean="0"/>
              <a:t>, </a:t>
            </a:r>
            <a:r>
              <a:rPr lang="sr-Latn-RS" b="1" dirty="0" smtClean="0"/>
              <a:t>.post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patch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delete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Najbolje mesto za dodavanje ruta je </a:t>
            </a:r>
            <a:r>
              <a:rPr lang="sr-Latn-RS" dirty="0" err="1" smtClean="0"/>
              <a:t>router.swift</a:t>
            </a:r>
            <a:r>
              <a:rPr lang="sr-Latn-RS" dirty="0" smtClean="0"/>
              <a:t> fajl.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Ponekad je potrebno da jedna od komponenti putanje rute bude dinamična. To se često vrši kada želite da pridobijete stavku sa priloženim </a:t>
            </a:r>
            <a:r>
              <a:rPr lang="sr-Latn-RS" dirty="0"/>
              <a:t>identifikatorom npr. GET /</a:t>
            </a:r>
            <a:r>
              <a:rPr lang="sr-Latn-RS" dirty="0" err="1"/>
              <a:t>users</a:t>
            </a:r>
            <a:r>
              <a:rPr lang="sr-Latn-RS" dirty="0"/>
              <a:t>/:</a:t>
            </a:r>
            <a:r>
              <a:rPr lang="sr-Latn-RS" dirty="0" err="1" smtClean="0"/>
              <a:t>userID</a:t>
            </a:r>
            <a:endParaRPr lang="sr-Latn-RS" dirty="0" smtClean="0"/>
          </a:p>
          <a:p>
            <a:pPr lvl="1">
              <a:spcBef>
                <a:spcPts val="1200"/>
              </a:spcBef>
            </a:pPr>
            <a:endParaRPr lang="sr-Latn-R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" y="2588809"/>
            <a:ext cx="9144000" cy="33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91346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Controllers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Controllers</a:t>
            </a:r>
            <a:r>
              <a:rPr lang="sr-Latn-RS" dirty="0" smtClean="0"/>
              <a:t> predstavljaju kolekcije metoda koje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 i vraćaju </a:t>
            </a:r>
            <a:r>
              <a:rPr lang="sr-Latn-RS" b="1" dirty="0" err="1" smtClean="0"/>
              <a:t>response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Ove metode uvek treba da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, a vraćaju </a:t>
            </a:r>
            <a:r>
              <a:rPr lang="sr-Latn-RS" b="1" dirty="0" err="1" smtClean="0"/>
              <a:t>ResponseEncodable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8" y="2492896"/>
            <a:ext cx="828038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Native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773159"/>
            <a:ext cx="9144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Izgrađeni su posebno za samo jednu platformu, tako da će se primenjene tehnologije razlikovati.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Kompanije koje obično odaberu ovaj pristup imaju potrebu za izgradnjom dve aplikacije istovremeno. Jasno je da je inženjerski proces duži i iziskuje više napora.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Kupci imaju mogućnost bržeg reagovanja i bržeg iskustva.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sr-Latn-RS" sz="2000" dirty="0" smtClean="0"/>
              <a:t>igurnost </a:t>
            </a:r>
            <a:r>
              <a:rPr lang="sr-Latn-RS" sz="2000" dirty="0"/>
              <a:t>podataka je još jedna korisna osobina</a:t>
            </a:r>
            <a:r>
              <a:rPr lang="sr-Latn-RS" sz="2000" dirty="0" smtClean="0"/>
              <a:t>.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3" y="3498998"/>
            <a:ext cx="5040560" cy="286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639168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native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1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4904"/>
            <a:ext cx="8532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70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Hvala na pažnji!</a:t>
            </a:r>
            <a:endParaRPr lang="en-US" sz="70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3" y="979874"/>
            <a:ext cx="6398900" cy="3537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158" y="459800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/>
              <a:t>Prednosti i mane </a:t>
            </a:r>
            <a:r>
              <a:rPr lang="sr-Latn-RS" i="1" dirty="0" err="1"/>
              <a:t>hybrid</a:t>
            </a:r>
            <a:r>
              <a:rPr lang="sr-Latn-RS" i="1" dirty="0"/>
              <a:t> i </a:t>
            </a:r>
            <a:r>
              <a:rPr lang="sr-Latn-RS" i="1" dirty="0" err="1"/>
              <a:t>native</a:t>
            </a:r>
            <a:r>
              <a:rPr lang="sr-Latn-RS" i="1" dirty="0"/>
              <a:t> aplikacija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128228"/>
            <a:ext cx="9036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 svega priloženog možemo reći da je glavna razlika: </a:t>
            </a:r>
            <a:r>
              <a:rPr lang="sr-Latn-RS" dirty="0" err="1"/>
              <a:t>Native</a:t>
            </a:r>
            <a:r>
              <a:rPr lang="sr-Latn-RS" dirty="0"/>
              <a:t> aplikacija su dva potpuno različita dela softvera dizajnirana ili za Android ili </a:t>
            </a:r>
            <a:r>
              <a:rPr lang="sr-Latn-RS" dirty="0" err="1"/>
              <a:t>iOS</a:t>
            </a:r>
            <a:r>
              <a:rPr lang="sr-Latn-RS" dirty="0"/>
              <a:t> platformu, dok su </a:t>
            </a:r>
            <a:r>
              <a:rPr lang="sr-Latn-RS" dirty="0" err="1" smtClean="0"/>
              <a:t>hybridni</a:t>
            </a:r>
            <a:r>
              <a:rPr lang="sr-Latn-RS" dirty="0" smtClean="0"/>
              <a:t> </a:t>
            </a:r>
            <a:r>
              <a:rPr lang="sr-Latn-RS" dirty="0"/>
              <a:t>isti softver koji radi na obe platforme sa manjim promenama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625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programski jezik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980728"/>
            <a:ext cx="9036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Swift</a:t>
            </a:r>
            <a:r>
              <a:rPr lang="sr-Latn-RS" dirty="0" smtClean="0"/>
              <a:t> je </a:t>
            </a:r>
            <a:r>
              <a:rPr lang="sr-Latn-RS" dirty="0"/>
              <a:t>siguran, brz i interaktivan programski jezik koji kombinuje najbolje u savremenom jezičkom razmišljanju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To </a:t>
            </a:r>
            <a:r>
              <a:rPr lang="sr-Latn-RS" dirty="0"/>
              <a:t>je programski jezik industrijskog kvaliteta koji je podjednako ekspresivan i prijatan kao i </a:t>
            </a:r>
            <a:r>
              <a:rPr lang="sr-Latn-RS" dirty="0" err="1"/>
              <a:t>skriptni</a:t>
            </a:r>
            <a:r>
              <a:rPr lang="sr-Latn-RS" dirty="0"/>
              <a:t> jezik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Pisanje </a:t>
            </a:r>
            <a:r>
              <a:rPr lang="sr-Latn-RS" dirty="0" err="1"/>
              <a:t>Swift</a:t>
            </a:r>
            <a:r>
              <a:rPr lang="sr-Latn-RS" dirty="0"/>
              <a:t> koda u razvojnom okruženju omogućava vam da eksperimentišete sa kodom i vidite rezultate odmah, bez prevelikih troškova za pravljenje i pokretanje aplikacije.</a:t>
            </a:r>
          </a:p>
          <a:p>
            <a:endParaRPr lang="sr-Latn-RS" dirty="0"/>
          </a:p>
          <a:p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3429000"/>
            <a:ext cx="4896544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260648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Usvojeni moderni programski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paterni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Promenljive su uvek definisane pre nego što se </a:t>
            </a:r>
            <a:r>
              <a:rPr lang="sr-Latn-RS" dirty="0" smtClean="0"/>
              <a:t>koriste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Indeksi </a:t>
            </a:r>
            <a:r>
              <a:rPr lang="sr-Latn-RS" dirty="0"/>
              <a:t>niza su provereni za </a:t>
            </a:r>
            <a:r>
              <a:rPr lang="sr-Latn-RS" dirty="0" err="1"/>
              <a:t>out-of-boundes</a:t>
            </a:r>
            <a:r>
              <a:rPr lang="sr-Latn-RS" dirty="0"/>
              <a:t> </a:t>
            </a:r>
            <a:r>
              <a:rPr lang="sr-Latn-RS" dirty="0" smtClean="0"/>
              <a:t>greške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Celobrojne </a:t>
            </a:r>
            <a:r>
              <a:rPr lang="sr-Latn-RS" dirty="0"/>
              <a:t>vrednosti su provere za </a:t>
            </a:r>
            <a:r>
              <a:rPr lang="sr-Latn-RS" dirty="0" err="1" smtClean="0"/>
              <a:t>overflow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Opcione </a:t>
            </a:r>
            <a:r>
              <a:rPr lang="sr-Latn-RS" dirty="0"/>
              <a:t>promenljive osiguravaju da se </a:t>
            </a:r>
            <a:r>
              <a:rPr lang="sr-Latn-RS" dirty="0" err="1"/>
              <a:t>nil</a:t>
            </a:r>
            <a:r>
              <a:rPr lang="sr-Latn-RS" dirty="0"/>
              <a:t> vrednosti eksplicitno </a:t>
            </a:r>
            <a:r>
              <a:rPr lang="sr-Latn-RS" dirty="0" smtClean="0"/>
              <a:t>obrađuju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Memorijom </a:t>
            </a:r>
            <a:r>
              <a:rPr lang="sr-Latn-RS" dirty="0"/>
              <a:t>se upravlja </a:t>
            </a:r>
            <a:r>
              <a:rPr lang="sr-Latn-RS" dirty="0" smtClean="0"/>
              <a:t>automatski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Error</a:t>
            </a:r>
            <a:r>
              <a:rPr lang="sr-Latn-RS" dirty="0" smtClean="0"/>
              <a:t> </a:t>
            </a:r>
            <a:r>
              <a:rPr lang="sr-Latn-RS" dirty="0" err="1"/>
              <a:t>handling</a:t>
            </a:r>
            <a:r>
              <a:rPr lang="sr-Latn-RS" dirty="0"/>
              <a:t> omogućava kontrolisani oporavak od neočekivanih </a:t>
            </a:r>
            <a:r>
              <a:rPr lang="sr-Latn-RS" dirty="0" smtClean="0"/>
              <a:t>grešaka</a:t>
            </a: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/>
              <a:t>Swift</a:t>
            </a:r>
            <a:r>
              <a:rPr lang="sr-Latn-RS" sz="2000" dirty="0"/>
              <a:t> kod je kompajliran i optimizovan kako bi se iskoristilo što više iz modernog hardvera. </a:t>
            </a:r>
            <a:endParaRPr lang="sr-Latn-RS" sz="2000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032448" cy="24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Jednostavne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14" y="9830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Upotrebljava se </a:t>
            </a:r>
            <a:r>
              <a:rPr lang="sr-Latn-RS" b="1" dirty="0"/>
              <a:t>let</a:t>
            </a:r>
            <a:r>
              <a:rPr lang="sr-Latn-RS" dirty="0"/>
              <a:t> za kreiranje konstanti i </a:t>
            </a:r>
            <a:r>
              <a:rPr lang="sr-Latn-RS" b="1" dirty="0"/>
              <a:t>var</a:t>
            </a:r>
            <a:r>
              <a:rPr lang="sr-Latn-RS" dirty="0"/>
              <a:t> za kreiranje </a:t>
            </a:r>
            <a:r>
              <a:rPr lang="sr-Latn-RS" dirty="0" smtClean="0"/>
              <a:t>promenljivih.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414" y="1530627"/>
            <a:ext cx="881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Konstanta i promenljiva moraju imati isti tip kao i vrednost koju joj želimo dodeliti.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279815" y="3576715"/>
            <a:ext cx="48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Vrednosti se nikad </a:t>
            </a:r>
            <a:r>
              <a:rPr lang="sr-Latn-RS" dirty="0" smtClean="0"/>
              <a:t>implicitno </a:t>
            </a:r>
            <a:r>
              <a:rPr lang="sr-Latn-RS" dirty="0"/>
              <a:t>ne konvertuju u drugi tip.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66" y="4944737"/>
            <a:ext cx="85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Uključivanje vrednosti u stringove korišćenjem (</a:t>
            </a:r>
            <a:r>
              <a:rPr lang="en-US" dirty="0" smtClean="0"/>
              <a:t>\)</a:t>
            </a:r>
            <a:r>
              <a:rPr lang="sr-Latn-RS" dirty="0" smtClean="0"/>
              <a:t> 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0" y="2281692"/>
            <a:ext cx="4314914" cy="109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7" b="52346"/>
          <a:stretch/>
        </p:blipFill>
        <p:spPr>
          <a:xfrm>
            <a:off x="5153637" y="2193517"/>
            <a:ext cx="3538109" cy="2654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" y="5411232"/>
            <a:ext cx="5007638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rgbClr val="D3E3E7"/>
      </a:lt1>
      <a:dk2>
        <a:srgbClr val="D3E3E7"/>
      </a:dk2>
      <a:lt2>
        <a:srgbClr val="D3E3E7"/>
      </a:lt2>
      <a:accent1>
        <a:srgbClr val="D3E3E7"/>
      </a:accent1>
      <a:accent2>
        <a:srgbClr val="D3E3E7"/>
      </a:accent2>
      <a:accent3>
        <a:srgbClr val="D3E3E7"/>
      </a:accent3>
      <a:accent4>
        <a:srgbClr val="D3E3E7"/>
      </a:accent4>
      <a:accent5>
        <a:srgbClr val="D3E3E7"/>
      </a:accent5>
      <a:accent6>
        <a:srgbClr val="D3E3E7"/>
      </a:accent6>
      <a:hlink>
        <a:srgbClr val="D3E3E7"/>
      </a:hlink>
      <a:folHlink>
        <a:srgbClr val="D3E3E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11346</TotalTime>
  <Words>3581</Words>
  <Application>Microsoft Office PowerPoint</Application>
  <PresentationFormat>On-screen Show (4:3)</PresentationFormat>
  <Paragraphs>410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Lucida Sans Unicode</vt:lpstr>
      <vt:lpstr>Times New Roman</vt:lpstr>
      <vt:lpstr>Wingdings</vt:lpstr>
      <vt:lpstr>Wingdings 2</vt:lpstr>
      <vt:lpstr>Wingdings 3</vt:lpstr>
      <vt:lpstr>Apex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blb</dc:title>
  <dc:creator>Mihajlo Nikolic</dc:creator>
  <cp:lastModifiedBy>Selena Simic</cp:lastModifiedBy>
  <cp:revision>955</cp:revision>
  <dcterms:created xsi:type="dcterms:W3CDTF">2019-06-04T12:22:34Z</dcterms:created>
  <dcterms:modified xsi:type="dcterms:W3CDTF">2020-01-27T11:10:18Z</dcterms:modified>
</cp:coreProperties>
</file>